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bookmarkIdSeed="3">
  <p:sldMasterIdLst>
    <p:sldMasterId id="2147483732" r:id="rId1"/>
  </p:sldMasterIdLst>
  <p:notesMasterIdLst>
    <p:notesMasterId r:id="rId35"/>
  </p:notesMasterIdLst>
  <p:sldIdLst>
    <p:sldId id="256" r:id="rId2"/>
    <p:sldId id="257" r:id="rId3"/>
    <p:sldId id="264" r:id="rId4"/>
    <p:sldId id="258" r:id="rId5"/>
    <p:sldId id="261" r:id="rId6"/>
    <p:sldId id="294" r:id="rId7"/>
    <p:sldId id="259" r:id="rId8"/>
    <p:sldId id="260" r:id="rId9"/>
    <p:sldId id="283" r:id="rId10"/>
    <p:sldId id="267" r:id="rId11"/>
    <p:sldId id="284" r:id="rId12"/>
    <p:sldId id="266" r:id="rId13"/>
    <p:sldId id="285" r:id="rId14"/>
    <p:sldId id="282" r:id="rId15"/>
    <p:sldId id="295" r:id="rId16"/>
    <p:sldId id="265" r:id="rId17"/>
    <p:sldId id="268" r:id="rId18"/>
    <p:sldId id="272" r:id="rId19"/>
    <p:sldId id="275" r:id="rId20"/>
    <p:sldId id="274" r:id="rId21"/>
    <p:sldId id="278" r:id="rId22"/>
    <p:sldId id="277" r:id="rId23"/>
    <p:sldId id="271" r:id="rId24"/>
    <p:sldId id="293" r:id="rId25"/>
    <p:sldId id="281" r:id="rId26"/>
    <p:sldId id="286" r:id="rId27"/>
    <p:sldId id="287" r:id="rId28"/>
    <p:sldId id="288" r:id="rId29"/>
    <p:sldId id="289" r:id="rId30"/>
    <p:sldId id="290" r:id="rId31"/>
    <p:sldId id="273" r:id="rId32"/>
    <p:sldId id="291" r:id="rId33"/>
    <p:sldId id="292" r:id="rId34"/>
  </p:sldIdLst>
  <p:sldSz cx="9144000" cy="6858000" type="screen4x3"/>
  <p:notesSz cx="6858000" cy="9144000"/>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77" d="100"/>
          <a:sy n="77" d="100"/>
        </p:scale>
        <p:origin x="980"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fa-IR"/>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365C32AF-C56D-49FD-8911-175E03D6B79C}" type="datetimeFigureOut">
              <a:rPr lang="fa-IR" smtClean="0"/>
              <a:pPr/>
              <a:t>08/05/1443</a:t>
            </a:fld>
            <a:endParaRPr lang="fa-I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fa-I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fa-IR"/>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261E0ED8-2841-4E4D-9D1F-A0C07FF71180}" type="slidenum">
              <a:rPr lang="fa-IR" smtClean="0"/>
              <a:pPr/>
              <a:t>‹#›</a:t>
            </a:fld>
            <a:endParaRPr lang="fa-IR"/>
          </a:p>
        </p:txBody>
      </p:sp>
    </p:spTree>
    <p:extLst>
      <p:ext uri="{BB962C8B-B14F-4D97-AF65-F5344CB8AC3E}">
        <p14:creationId xmlns:p14="http://schemas.microsoft.com/office/powerpoint/2010/main" val="1051764840"/>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dirty="0"/>
          </a:p>
        </p:txBody>
      </p:sp>
      <p:sp>
        <p:nvSpPr>
          <p:cNvPr id="4" name="Slide Number Placeholder 3"/>
          <p:cNvSpPr>
            <a:spLocks noGrp="1"/>
          </p:cNvSpPr>
          <p:nvPr>
            <p:ph type="sldNum" sz="quarter" idx="10"/>
          </p:nvPr>
        </p:nvSpPr>
        <p:spPr/>
        <p:txBody>
          <a:bodyPr/>
          <a:lstStyle/>
          <a:p>
            <a:fld id="{261E0ED8-2841-4E4D-9D1F-A0C07FF71180}" type="slidenum">
              <a:rPr lang="fa-IR" smtClean="0"/>
              <a:pPr/>
              <a:t>1</a:t>
            </a:fld>
            <a:endParaRPr lang="fa-IR"/>
          </a:p>
        </p:txBody>
      </p:sp>
    </p:spTree>
    <p:extLst>
      <p:ext uri="{BB962C8B-B14F-4D97-AF65-F5344CB8AC3E}">
        <p14:creationId xmlns:p14="http://schemas.microsoft.com/office/powerpoint/2010/main" val="13947758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dirty="0"/>
          </a:p>
        </p:txBody>
      </p:sp>
      <p:sp>
        <p:nvSpPr>
          <p:cNvPr id="4" name="Slide Number Placeholder 3"/>
          <p:cNvSpPr>
            <a:spLocks noGrp="1"/>
          </p:cNvSpPr>
          <p:nvPr>
            <p:ph type="sldNum" sz="quarter" idx="10"/>
          </p:nvPr>
        </p:nvSpPr>
        <p:spPr/>
        <p:txBody>
          <a:bodyPr/>
          <a:lstStyle/>
          <a:p>
            <a:fld id="{261E0ED8-2841-4E4D-9D1F-A0C07FF71180}" type="slidenum">
              <a:rPr lang="fa-IR" smtClean="0"/>
              <a:pPr/>
              <a:t>29</a:t>
            </a:fld>
            <a:endParaRPr lang="fa-IR"/>
          </a:p>
        </p:txBody>
      </p:sp>
    </p:spTree>
    <p:extLst>
      <p:ext uri="{BB962C8B-B14F-4D97-AF65-F5344CB8AC3E}">
        <p14:creationId xmlns:p14="http://schemas.microsoft.com/office/powerpoint/2010/main" val="13521938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E0D88241-31FE-4E99-88D0-805877C45F2B}" type="datetimeFigureOut">
              <a:rPr lang="fa-IR" smtClean="0"/>
              <a:pPr/>
              <a:t>08/05/1443</a:t>
            </a:fld>
            <a:endParaRPr lang="fa-IR"/>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fa-I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7DAA3CE3-C326-489B-AEAC-85981EFC42B2}" type="slidenum">
              <a:rPr lang="fa-IR" smtClean="0"/>
              <a:pPr/>
              <a:t>‹#›</a:t>
            </a:fld>
            <a:endParaRPr lang="fa-I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0D88241-31FE-4E99-88D0-805877C45F2B}" type="datetimeFigureOut">
              <a:rPr lang="fa-IR" smtClean="0"/>
              <a:pPr/>
              <a:t>08/05/1443</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7DAA3CE3-C326-489B-AEAC-85981EFC42B2}" type="slidenum">
              <a:rPr lang="fa-IR" smtClean="0"/>
              <a:pPr/>
              <a:t>‹#›</a:t>
            </a:fld>
            <a:endParaRPr lang="fa-I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0D88241-31FE-4E99-88D0-805877C45F2B}" type="datetimeFigureOut">
              <a:rPr lang="fa-IR" smtClean="0"/>
              <a:pPr/>
              <a:t>08/05/1443</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7DAA3CE3-C326-489B-AEAC-85981EFC42B2}" type="slidenum">
              <a:rPr lang="fa-IR" smtClean="0"/>
              <a:pPr/>
              <a:t>‹#›</a:t>
            </a:fld>
            <a:endParaRPr lang="fa-I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E0D88241-31FE-4E99-88D0-805877C45F2B}" type="datetimeFigureOut">
              <a:rPr lang="fa-IR" smtClean="0"/>
              <a:pPr/>
              <a:t>08/05/1443</a:t>
            </a:fld>
            <a:endParaRPr lang="fa-IR"/>
          </a:p>
        </p:txBody>
      </p:sp>
      <p:sp>
        <p:nvSpPr>
          <p:cNvPr id="9" name="Slide Number Placeholder 8"/>
          <p:cNvSpPr>
            <a:spLocks noGrp="1"/>
          </p:cNvSpPr>
          <p:nvPr>
            <p:ph type="sldNum" sz="quarter" idx="15"/>
          </p:nvPr>
        </p:nvSpPr>
        <p:spPr/>
        <p:txBody>
          <a:bodyPr rtlCol="0"/>
          <a:lstStyle/>
          <a:p>
            <a:fld id="{7DAA3CE3-C326-489B-AEAC-85981EFC42B2}" type="slidenum">
              <a:rPr lang="fa-IR" smtClean="0"/>
              <a:pPr/>
              <a:t>‹#›</a:t>
            </a:fld>
            <a:endParaRPr lang="fa-IR"/>
          </a:p>
        </p:txBody>
      </p:sp>
      <p:sp>
        <p:nvSpPr>
          <p:cNvPr id="10" name="Footer Placeholder 9"/>
          <p:cNvSpPr>
            <a:spLocks noGrp="1"/>
          </p:cNvSpPr>
          <p:nvPr>
            <p:ph type="ftr" sz="quarter" idx="16"/>
          </p:nvPr>
        </p:nvSpPr>
        <p:spPr/>
        <p:txBody>
          <a:bodyPr rtlCol="0"/>
          <a:lstStyle/>
          <a:p>
            <a:endParaRPr lang="fa-I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E0D88241-31FE-4E99-88D0-805877C45F2B}" type="datetimeFigureOut">
              <a:rPr lang="fa-IR" smtClean="0"/>
              <a:pPr/>
              <a:t>08/05/1443</a:t>
            </a:fld>
            <a:endParaRPr lang="fa-IR"/>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fa-I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7DAA3CE3-C326-489B-AEAC-85981EFC42B2}" type="slidenum">
              <a:rPr lang="fa-IR" smtClean="0"/>
              <a:pPr/>
              <a:t>‹#›</a:t>
            </a:fld>
            <a:endParaRPr lang="fa-I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E0D88241-31FE-4E99-88D0-805877C45F2B}" type="datetimeFigureOut">
              <a:rPr lang="fa-IR" smtClean="0"/>
              <a:pPr/>
              <a:t>08/05/1443</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7DAA3CE3-C326-489B-AEAC-85981EFC42B2}" type="slidenum">
              <a:rPr lang="fa-IR" smtClean="0"/>
              <a:pPr/>
              <a:t>‹#›</a:t>
            </a:fld>
            <a:endParaRPr lang="fa-IR"/>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E0D88241-31FE-4E99-88D0-805877C45F2B}" type="datetimeFigureOut">
              <a:rPr lang="fa-IR" smtClean="0"/>
              <a:pPr/>
              <a:t>08/05/1443</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7DAA3CE3-C326-489B-AEAC-85981EFC42B2}" type="slidenum">
              <a:rPr lang="fa-IR" smtClean="0"/>
              <a:pPr/>
              <a:t>‹#›</a:t>
            </a:fld>
            <a:endParaRPr lang="fa-IR"/>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E0D88241-31FE-4E99-88D0-805877C45F2B}" type="datetimeFigureOut">
              <a:rPr lang="fa-IR" smtClean="0"/>
              <a:pPr/>
              <a:t>08/05/1443</a:t>
            </a:fld>
            <a:endParaRPr lang="fa-IR"/>
          </a:p>
        </p:txBody>
      </p:sp>
      <p:sp>
        <p:nvSpPr>
          <p:cNvPr id="7" name="Slide Number Placeholder 6"/>
          <p:cNvSpPr>
            <a:spLocks noGrp="1"/>
          </p:cNvSpPr>
          <p:nvPr>
            <p:ph type="sldNum" sz="quarter" idx="11"/>
          </p:nvPr>
        </p:nvSpPr>
        <p:spPr/>
        <p:txBody>
          <a:bodyPr rtlCol="0"/>
          <a:lstStyle/>
          <a:p>
            <a:fld id="{7DAA3CE3-C326-489B-AEAC-85981EFC42B2}" type="slidenum">
              <a:rPr lang="fa-IR" smtClean="0"/>
              <a:pPr/>
              <a:t>‹#›</a:t>
            </a:fld>
            <a:endParaRPr lang="fa-IR"/>
          </a:p>
        </p:txBody>
      </p:sp>
      <p:sp>
        <p:nvSpPr>
          <p:cNvPr id="8" name="Footer Placeholder 7"/>
          <p:cNvSpPr>
            <a:spLocks noGrp="1"/>
          </p:cNvSpPr>
          <p:nvPr>
            <p:ph type="ftr" sz="quarter" idx="12"/>
          </p:nvPr>
        </p:nvSpPr>
        <p:spPr/>
        <p:txBody>
          <a:bodyPr rtlCol="0"/>
          <a:lstStyle/>
          <a:p>
            <a:endParaRPr lang="fa-I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0D88241-31FE-4E99-88D0-805877C45F2B}" type="datetimeFigureOut">
              <a:rPr lang="fa-IR" smtClean="0"/>
              <a:pPr/>
              <a:t>08/05/1443</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7DAA3CE3-C326-489B-AEAC-85981EFC42B2}" type="slidenum">
              <a:rPr lang="fa-IR" smtClean="0"/>
              <a:pPr/>
              <a:t>‹#›</a:t>
            </a:fld>
            <a:endParaRPr lang="fa-I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E0D88241-31FE-4E99-88D0-805877C45F2B}" type="datetimeFigureOut">
              <a:rPr lang="fa-IR" smtClean="0"/>
              <a:pPr/>
              <a:t>08/05/1443</a:t>
            </a:fld>
            <a:endParaRPr lang="fa-IR"/>
          </a:p>
        </p:txBody>
      </p:sp>
      <p:sp>
        <p:nvSpPr>
          <p:cNvPr id="22" name="Slide Number Placeholder 21"/>
          <p:cNvSpPr>
            <a:spLocks noGrp="1"/>
          </p:cNvSpPr>
          <p:nvPr>
            <p:ph type="sldNum" sz="quarter" idx="15"/>
          </p:nvPr>
        </p:nvSpPr>
        <p:spPr/>
        <p:txBody>
          <a:bodyPr rtlCol="0"/>
          <a:lstStyle/>
          <a:p>
            <a:fld id="{7DAA3CE3-C326-489B-AEAC-85981EFC42B2}" type="slidenum">
              <a:rPr lang="fa-IR" smtClean="0"/>
              <a:pPr/>
              <a:t>‹#›</a:t>
            </a:fld>
            <a:endParaRPr lang="fa-IR"/>
          </a:p>
        </p:txBody>
      </p:sp>
      <p:sp>
        <p:nvSpPr>
          <p:cNvPr id="23" name="Footer Placeholder 22"/>
          <p:cNvSpPr>
            <a:spLocks noGrp="1"/>
          </p:cNvSpPr>
          <p:nvPr>
            <p:ph type="ftr" sz="quarter" idx="16"/>
          </p:nvPr>
        </p:nvSpPr>
        <p:spPr/>
        <p:txBody>
          <a:bodyPr rtlCol="0"/>
          <a:lstStyle/>
          <a:p>
            <a:endParaRPr lang="fa-I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E0D88241-31FE-4E99-88D0-805877C45F2B}" type="datetimeFigureOut">
              <a:rPr lang="fa-IR" smtClean="0"/>
              <a:pPr/>
              <a:t>08/05/1443</a:t>
            </a:fld>
            <a:endParaRPr lang="fa-IR"/>
          </a:p>
        </p:txBody>
      </p:sp>
      <p:sp>
        <p:nvSpPr>
          <p:cNvPr id="18" name="Slide Number Placeholder 17"/>
          <p:cNvSpPr>
            <a:spLocks noGrp="1"/>
          </p:cNvSpPr>
          <p:nvPr>
            <p:ph type="sldNum" sz="quarter" idx="11"/>
          </p:nvPr>
        </p:nvSpPr>
        <p:spPr/>
        <p:txBody>
          <a:bodyPr rtlCol="0"/>
          <a:lstStyle/>
          <a:p>
            <a:fld id="{7DAA3CE3-C326-489B-AEAC-85981EFC42B2}" type="slidenum">
              <a:rPr lang="fa-IR" smtClean="0"/>
              <a:pPr/>
              <a:t>‹#›</a:t>
            </a:fld>
            <a:endParaRPr lang="fa-IR"/>
          </a:p>
        </p:txBody>
      </p:sp>
      <p:sp>
        <p:nvSpPr>
          <p:cNvPr id="21" name="Footer Placeholder 20"/>
          <p:cNvSpPr>
            <a:spLocks noGrp="1"/>
          </p:cNvSpPr>
          <p:nvPr>
            <p:ph type="ftr" sz="quarter" idx="12"/>
          </p:nvPr>
        </p:nvSpPr>
        <p:spPr/>
        <p:txBody>
          <a:bodyPr rtlCol="0"/>
          <a:lstStyle/>
          <a:p>
            <a:endParaRPr lang="fa-I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E0D88241-31FE-4E99-88D0-805877C45F2B}" type="datetimeFigureOut">
              <a:rPr lang="fa-IR" smtClean="0"/>
              <a:pPr/>
              <a:t>08/05/1443</a:t>
            </a:fld>
            <a:endParaRPr lang="fa-IR"/>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fa-IR"/>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7DAA3CE3-C326-489B-AEAC-85981EFC42B2}" type="slidenum">
              <a:rPr lang="fa-IR" smtClean="0"/>
              <a:pPr/>
              <a:t>‹#›</a:t>
            </a:fld>
            <a:endParaRPr lang="fa-IR"/>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1"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r" rtl="1"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r" rtl="1"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r" rtl="1"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r" rtl="1"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r" rtl="1"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r" rtl="1"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r" rtl="1"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r" rtl="1"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r" rtl="1"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en.wikipedia.org/wiki/File:Pn-lab-2001nov.jpg"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5.gi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6.gif"/><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en.wikipedia.org/wiki/File:Microtiter_plate.JPG"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00100" y="1928802"/>
            <a:ext cx="8858312" cy="1500198"/>
          </a:xfrm>
        </p:spPr>
        <p:txBody>
          <a:bodyPr>
            <a:normAutofit fontScale="90000"/>
          </a:bodyPr>
          <a:lstStyle/>
          <a:p>
            <a:r>
              <a:rPr lang="fa-IR" b="1" dirty="0" smtClean="0"/>
              <a:t/>
            </a:r>
            <a:br>
              <a:rPr lang="fa-IR" b="1" dirty="0" smtClean="0"/>
            </a:br>
            <a:r>
              <a:rPr lang="fa-IR" dirty="0" smtClean="0"/>
              <a:t/>
            </a:r>
            <a:br>
              <a:rPr lang="fa-IR" dirty="0" smtClean="0"/>
            </a:br>
            <a:r>
              <a:rPr lang="en-US" sz="3600" b="1" dirty="0" smtClean="0">
                <a:solidFill>
                  <a:srgbClr val="FF0000"/>
                </a:solidFill>
              </a:rPr>
              <a:t>E</a:t>
            </a:r>
            <a:r>
              <a:rPr lang="en-US" sz="3600" b="1" dirty="0" smtClean="0">
                <a:solidFill>
                  <a:schemeClr val="tx1"/>
                </a:solidFill>
              </a:rPr>
              <a:t>nzyme-</a:t>
            </a:r>
            <a:r>
              <a:rPr lang="en-US" sz="3600" b="1" dirty="0" smtClean="0">
                <a:solidFill>
                  <a:srgbClr val="FF0000"/>
                </a:solidFill>
              </a:rPr>
              <a:t>l</a:t>
            </a:r>
            <a:r>
              <a:rPr lang="en-US" sz="3600" b="1" dirty="0" smtClean="0">
                <a:solidFill>
                  <a:schemeClr val="tx1"/>
                </a:solidFill>
              </a:rPr>
              <a:t>inked </a:t>
            </a:r>
            <a:r>
              <a:rPr lang="en-US" sz="3600" b="1" dirty="0" err="1">
                <a:solidFill>
                  <a:srgbClr val="FF0000"/>
                </a:solidFill>
              </a:rPr>
              <a:t>i</a:t>
            </a:r>
            <a:r>
              <a:rPr lang="en-US" sz="3600" b="1" dirty="0" err="1">
                <a:solidFill>
                  <a:schemeClr val="tx1"/>
                </a:solidFill>
              </a:rPr>
              <a:t>mmuno</a:t>
            </a:r>
            <a:r>
              <a:rPr lang="en-US" sz="3600" b="1" dirty="0" err="1">
                <a:solidFill>
                  <a:srgbClr val="FF0000"/>
                </a:solidFill>
              </a:rPr>
              <a:t>s</a:t>
            </a:r>
            <a:r>
              <a:rPr lang="en-US" sz="3600" b="1" dirty="0" err="1">
                <a:solidFill>
                  <a:schemeClr val="tx1"/>
                </a:solidFill>
              </a:rPr>
              <a:t>orbent</a:t>
            </a:r>
            <a:r>
              <a:rPr lang="en-US" sz="3600" b="1" dirty="0">
                <a:solidFill>
                  <a:schemeClr val="tx1"/>
                </a:solidFill>
              </a:rPr>
              <a:t> </a:t>
            </a:r>
            <a:r>
              <a:rPr lang="en-US" sz="3600" b="1" dirty="0" smtClean="0">
                <a:solidFill>
                  <a:srgbClr val="FF0000"/>
                </a:solidFill>
              </a:rPr>
              <a:t>a</a:t>
            </a:r>
            <a:r>
              <a:rPr lang="en-US" sz="3600" b="1" dirty="0" smtClean="0">
                <a:solidFill>
                  <a:schemeClr val="tx1"/>
                </a:solidFill>
              </a:rPr>
              <a:t>ssay</a:t>
            </a:r>
            <a:r>
              <a:rPr lang="en-US" b="1" dirty="0" smtClean="0"/>
              <a:t/>
            </a:r>
            <a:br>
              <a:rPr lang="en-US" b="1" dirty="0" smtClean="0"/>
            </a:br>
            <a:r>
              <a:rPr lang="en-US" dirty="0" smtClean="0"/>
              <a:t> </a:t>
            </a:r>
            <a:br>
              <a:rPr lang="en-US" dirty="0" smtClean="0"/>
            </a:br>
            <a:r>
              <a:rPr lang="en-US" dirty="0" smtClean="0"/>
              <a:t>                              (</a:t>
            </a:r>
            <a:r>
              <a:rPr lang="en-US" sz="4400" b="1" dirty="0" smtClean="0">
                <a:solidFill>
                  <a:srgbClr val="FF0000"/>
                </a:solidFill>
              </a:rPr>
              <a:t>ELISA</a:t>
            </a:r>
            <a:r>
              <a:rPr lang="en-US" b="1" dirty="0" smtClean="0"/>
              <a:t>)   </a:t>
            </a:r>
            <a:endParaRPr lang="fa-IR" dirty="0"/>
          </a:p>
        </p:txBody>
      </p:sp>
      <p:sp>
        <p:nvSpPr>
          <p:cNvPr id="3" name="Subtitle 2"/>
          <p:cNvSpPr>
            <a:spLocks noGrp="1"/>
          </p:cNvSpPr>
          <p:nvPr>
            <p:ph type="subTitle" idx="1"/>
          </p:nvPr>
        </p:nvSpPr>
        <p:spPr>
          <a:xfrm>
            <a:off x="2428860" y="3571876"/>
            <a:ext cx="6029340" cy="2803046"/>
          </a:xfrm>
        </p:spPr>
        <p:txBody>
          <a:bodyPr/>
          <a:lstStyle/>
          <a:p>
            <a:endParaRPr lang="fa-I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sz="quarter" idx="1"/>
          </p:nvPr>
        </p:nvSpPr>
        <p:spPr>
          <a:xfrm>
            <a:off x="457200" y="571480"/>
            <a:ext cx="8043890" cy="5902472"/>
          </a:xfrm>
        </p:spPr>
        <p:txBody>
          <a:bodyPr/>
          <a:lstStyle/>
          <a:p>
            <a:endParaRPr lang="fa-IR" dirty="0"/>
          </a:p>
        </p:txBody>
      </p:sp>
      <p:sp>
        <p:nvSpPr>
          <p:cNvPr id="4" name="Rectangle 3"/>
          <p:cNvSpPr/>
          <p:nvPr/>
        </p:nvSpPr>
        <p:spPr>
          <a:xfrm>
            <a:off x="571472" y="714356"/>
            <a:ext cx="8001056" cy="5262979"/>
          </a:xfrm>
          <a:prstGeom prst="rect">
            <a:avLst/>
          </a:prstGeom>
        </p:spPr>
        <p:txBody>
          <a:bodyPr wrap="square">
            <a:spAutoFit/>
          </a:bodyPr>
          <a:lstStyle/>
          <a:p>
            <a:r>
              <a:rPr lang="fa-IR" sz="2400" dirty="0" smtClean="0">
                <a:cs typeface="2  Nazanin" panose="00000400000000000000" pitchFamily="2" charset="-78"/>
              </a:rPr>
              <a:t>2- محلول رقيق کننده يا</a:t>
            </a:r>
            <a:r>
              <a:rPr lang="en-US" sz="2400" dirty="0" smtClean="0">
                <a:cs typeface="2  Nazanin" panose="00000400000000000000" pitchFamily="2" charset="-78"/>
              </a:rPr>
              <a:t> SAMPLE DILUENT</a:t>
            </a:r>
            <a:r>
              <a:rPr lang="fa-IR" sz="2400" dirty="0" smtClean="0">
                <a:cs typeface="2  Nazanin" panose="00000400000000000000" pitchFamily="2" charset="-78"/>
              </a:rPr>
              <a:t>: محلولی است که نمونه ها به نسبت معين با آن رقيق ميشوند</a:t>
            </a:r>
            <a:r>
              <a:rPr lang="en-US" sz="2400" dirty="0" smtClean="0">
                <a:cs typeface="2  Nazanin" panose="00000400000000000000" pitchFamily="2" charset="-78"/>
              </a:rPr>
              <a:t>. </a:t>
            </a:r>
          </a:p>
          <a:p>
            <a:endParaRPr lang="en-US" sz="2400" dirty="0" smtClean="0">
              <a:cs typeface="2  Nazanin" panose="00000400000000000000" pitchFamily="2" charset="-78"/>
            </a:endParaRPr>
          </a:p>
          <a:p>
            <a:r>
              <a:rPr lang="fa-IR" sz="2400" dirty="0" smtClean="0">
                <a:cs typeface="2  Nazanin" panose="00000400000000000000" pitchFamily="2" charset="-78"/>
              </a:rPr>
              <a:t>3- محلول شستشو : محلولی است شامل يک بافر فسفاته که برای شستشوی پليتها از مواد باند نشده مورد استفاده قرار ميگيرد و در بعضی از کيتها مانند آيدکس به علت استفاده از آب مقطر برای شستشو اين محلول وجود ندارد. اگر محلول شستشو بعد از رسيدن به دمای اتاق حالت کريستالی داشته باشد بايستی به خوبی تکان داده شود تا مخلوط شود</a:t>
            </a:r>
            <a:r>
              <a:rPr lang="en-US" sz="2400" dirty="0" smtClean="0">
                <a:cs typeface="2  Nazanin" panose="00000400000000000000" pitchFamily="2" charset="-78"/>
              </a:rPr>
              <a:t>. </a:t>
            </a:r>
          </a:p>
          <a:p>
            <a:endParaRPr lang="fa-IR" sz="2400" dirty="0" smtClean="0">
              <a:cs typeface="2  Nazanin" panose="00000400000000000000" pitchFamily="2" charset="-78"/>
            </a:endParaRPr>
          </a:p>
          <a:p>
            <a:r>
              <a:rPr lang="fa-IR" sz="2400" dirty="0" smtClean="0">
                <a:cs typeface="2  Nazanin" panose="00000400000000000000" pitchFamily="2" charset="-78"/>
              </a:rPr>
              <a:t>4- کنژوگه</a:t>
            </a:r>
            <a:r>
              <a:rPr lang="en-US" sz="2400" dirty="0" smtClean="0">
                <a:cs typeface="2  Nazanin" panose="00000400000000000000" pitchFamily="2" charset="-78"/>
              </a:rPr>
              <a:t>: </a:t>
            </a:r>
            <a:r>
              <a:rPr lang="fa-IR" sz="2400" smtClean="0">
                <a:cs typeface="2  Nazanin" panose="00000400000000000000" pitchFamily="2" charset="-78"/>
              </a:rPr>
              <a:t>آنتی </a:t>
            </a:r>
            <a:r>
              <a:rPr lang="fa-IR" sz="2400" smtClean="0">
                <a:cs typeface="2  Nazanin" panose="00000400000000000000" pitchFamily="2" charset="-78"/>
              </a:rPr>
              <a:t>بادی </a:t>
            </a:r>
            <a:r>
              <a:rPr lang="fa-IR" sz="2400" dirty="0" smtClean="0">
                <a:cs typeface="2  Nazanin" panose="00000400000000000000" pitchFamily="2" charset="-78"/>
              </a:rPr>
              <a:t>هستند که با آنزيم نشان دار شده اند و با باندهای آنتی ژن-آنتی بادی موجود در پليت واکنش نشان ميدهند.( آنزيمهای متفاوتی وجود دارد مانند پراکسيداز، فسفاتاز، ليزوزيم و غيره</a:t>
            </a:r>
            <a:r>
              <a:rPr lang="en-US" sz="2400" dirty="0" smtClean="0">
                <a:cs typeface="2  Nazanin" panose="00000400000000000000" pitchFamily="2" charset="-78"/>
              </a:rPr>
              <a:t>(</a:t>
            </a:r>
            <a:br>
              <a:rPr lang="en-US" sz="2400" dirty="0" smtClean="0">
                <a:cs typeface="2  Nazanin" panose="00000400000000000000" pitchFamily="2" charset="-78"/>
              </a:rPr>
            </a:br>
            <a:r>
              <a:rPr lang="fa-IR" sz="2400" dirty="0" smtClean="0">
                <a:cs typeface="2  Nazanin" panose="00000400000000000000" pitchFamily="2" charset="-78"/>
              </a:rPr>
              <a:t>کنژوگه اگر در شرايط نامناسب نگهداری شود و يا در اثر مصرف ناصحيح آلوده گردد فعاليت آنزيماتيک خود را از دست ميدهد</a:t>
            </a:r>
            <a:r>
              <a:rPr lang="en-US" sz="2400" dirty="0" smtClean="0">
                <a:cs typeface="2  Nazanin" panose="00000400000000000000" pitchFamily="2" charset="-78"/>
              </a:rPr>
              <a:t>. </a:t>
            </a:r>
            <a:endParaRPr lang="fa-IR" sz="2400" dirty="0">
              <a:cs typeface="2  Nazanin" panose="00000400000000000000" pitchFamily="2" charset="-78"/>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sz="quarter" idx="1"/>
          </p:nvPr>
        </p:nvSpPr>
        <p:spPr>
          <a:xfrm>
            <a:off x="457200" y="1071546"/>
            <a:ext cx="8043890" cy="5402406"/>
          </a:xfrm>
        </p:spPr>
        <p:txBody>
          <a:bodyPr>
            <a:normAutofit/>
          </a:bodyPr>
          <a:lstStyle/>
          <a:p>
            <a:r>
              <a:rPr lang="fa-IR" dirty="0" smtClean="0">
                <a:cs typeface="2  Nazanin" panose="00000400000000000000" pitchFamily="2" charset="-78"/>
              </a:rPr>
              <a:t>کنژوگه ها در روش الیزا می تواند به اشکال عمده کنژوگه هاپتن به آنزیم و</a:t>
            </a:r>
          </a:p>
          <a:p>
            <a:pPr>
              <a:buNone/>
            </a:pPr>
            <a:r>
              <a:rPr lang="fa-IR" dirty="0" smtClean="0">
                <a:cs typeface="2  Nazanin" panose="00000400000000000000" pitchFamily="2" charset="-78"/>
              </a:rPr>
              <a:t> کنژوگه آنتی بادی به آنزیم و یا کنژوگه آویدین به آنزیم باشد. آنزیمی که در روش</a:t>
            </a:r>
          </a:p>
          <a:p>
            <a:pPr>
              <a:buNone/>
            </a:pPr>
            <a:r>
              <a:rPr lang="fa-IR" dirty="0" smtClean="0">
                <a:cs typeface="2  Nazanin" panose="00000400000000000000" pitchFamily="2" charset="-78"/>
              </a:rPr>
              <a:t>الیزا پرکاربرد شده است </a:t>
            </a:r>
            <a:r>
              <a:rPr lang="en-US" dirty="0" smtClean="0">
                <a:cs typeface="2  Nazanin" panose="00000400000000000000" pitchFamily="2" charset="-78"/>
              </a:rPr>
              <a:t>HRP(Horse Radish </a:t>
            </a:r>
            <a:r>
              <a:rPr lang="en-US" dirty="0" err="1" smtClean="0">
                <a:cs typeface="2  Nazanin" panose="00000400000000000000" pitchFamily="2" charset="-78"/>
              </a:rPr>
              <a:t>Peroxidase</a:t>
            </a:r>
            <a:r>
              <a:rPr lang="fa-IR" dirty="0" smtClean="0">
                <a:cs typeface="2  Nazanin" panose="00000400000000000000" pitchFamily="2" charset="-78"/>
              </a:rPr>
              <a:t> است اما از آنزیمهای دیگری مانند آلکالین فسفاتاز هم استفاده می شود.</a:t>
            </a:r>
          </a:p>
          <a:p>
            <a:pPr>
              <a:buNone/>
            </a:pPr>
            <a:endParaRPr lang="fa-IR" dirty="0" smtClean="0">
              <a:cs typeface="2  Nazanin" panose="00000400000000000000" pitchFamily="2" charset="-78"/>
            </a:endParaRPr>
          </a:p>
          <a:p>
            <a:pPr>
              <a:buNone/>
            </a:pPr>
            <a:endParaRPr lang="fa-IR" dirty="0" smtClean="0">
              <a:cs typeface="2  Nazanin" panose="00000400000000000000" pitchFamily="2" charset="-78"/>
            </a:endParaRPr>
          </a:p>
          <a:p>
            <a:r>
              <a:rPr lang="fa-IR" dirty="0" smtClean="0">
                <a:cs typeface="2  Nazanin" panose="00000400000000000000" pitchFamily="2" charset="-78"/>
              </a:rPr>
              <a:t> از آنجا که در کنژوگه ها از آنزیم استفاده شده است و آنزیم ها بیومولکولهای ناپایداری محسوب می گردند بنابراین در برابر عوامل تاثیرگذار مانند دما، آلودگی و مهارکننده ها حساس هستند.</a:t>
            </a:r>
            <a:endParaRPr lang="fa-IR" dirty="0">
              <a:cs typeface="2  Nazanin" panose="00000400000000000000" pitchFamily="2" charset="-78"/>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dirty="0"/>
          </a:p>
        </p:txBody>
      </p:sp>
      <p:sp>
        <p:nvSpPr>
          <p:cNvPr id="3" name="Content Placeholder 2"/>
          <p:cNvSpPr>
            <a:spLocks noGrp="1"/>
          </p:cNvSpPr>
          <p:nvPr>
            <p:ph sz="quarter" idx="1"/>
          </p:nvPr>
        </p:nvSpPr>
        <p:spPr>
          <a:xfrm>
            <a:off x="457200" y="571480"/>
            <a:ext cx="7901014" cy="5902472"/>
          </a:xfrm>
        </p:spPr>
        <p:txBody>
          <a:bodyPr>
            <a:normAutofit/>
          </a:bodyPr>
          <a:lstStyle/>
          <a:p>
            <a:pPr>
              <a:buNone/>
            </a:pPr>
            <a:r>
              <a:rPr lang="en-US" dirty="0" smtClean="0">
                <a:cs typeface="2  Nazanin" panose="00000400000000000000" pitchFamily="2" charset="-78"/>
              </a:rPr>
              <a:t/>
            </a:r>
            <a:br>
              <a:rPr lang="en-US" dirty="0" smtClean="0">
                <a:cs typeface="2  Nazanin" panose="00000400000000000000" pitchFamily="2" charset="-78"/>
              </a:rPr>
            </a:br>
            <a:r>
              <a:rPr lang="fa-IR" dirty="0" smtClean="0">
                <a:cs typeface="2  Nazanin" panose="00000400000000000000" pitchFamily="2" charset="-78"/>
              </a:rPr>
              <a:t>5- سوبسترا: مخلوطی از پراکسيد هيدروژن و يک ماده رنگزا ( کروموژن ) ميباشد که بيرنگ ولی رنگزا است و با بخش آنزيمی کونژگه واکنش نشان ميدهد</a:t>
            </a:r>
            <a:r>
              <a:rPr lang="en-US" dirty="0" smtClean="0">
                <a:cs typeface="2  Nazanin" panose="00000400000000000000" pitchFamily="2" charset="-78"/>
              </a:rPr>
              <a:t>. </a:t>
            </a:r>
            <a:br>
              <a:rPr lang="en-US" dirty="0" smtClean="0">
                <a:cs typeface="2  Nazanin" panose="00000400000000000000" pitchFamily="2" charset="-78"/>
              </a:rPr>
            </a:br>
            <a:r>
              <a:rPr lang="fa-IR" dirty="0" smtClean="0">
                <a:cs typeface="2  Nazanin" panose="00000400000000000000" pitchFamily="2" charset="-78"/>
              </a:rPr>
              <a:t>فعاليت شيميايی سوبسترا با در معرض نور قرار گرفتن و يا تماس با فلزات به مخاطره می افتد</a:t>
            </a:r>
            <a:r>
              <a:rPr lang="en-US" dirty="0" smtClean="0">
                <a:cs typeface="2  Nazanin" panose="00000400000000000000" pitchFamily="2" charset="-78"/>
              </a:rPr>
              <a:t>. </a:t>
            </a:r>
            <a:endParaRPr lang="fa-IR" dirty="0" smtClean="0">
              <a:cs typeface="2  Nazanin" panose="00000400000000000000" pitchFamily="2" charset="-78"/>
            </a:endParaRPr>
          </a:p>
          <a:p>
            <a:pPr>
              <a:buNone/>
            </a:pPr>
            <a:r>
              <a:rPr lang="fa-IR" dirty="0" smtClean="0">
                <a:cs typeface="2  Nazanin" panose="00000400000000000000" pitchFamily="2" charset="-78"/>
              </a:rPr>
              <a:t> در الیزا چنانچه از آنزیم </a:t>
            </a:r>
            <a:r>
              <a:rPr lang="en-US" dirty="0" smtClean="0">
                <a:cs typeface="2  Nazanin" panose="00000400000000000000" pitchFamily="2" charset="-78"/>
              </a:rPr>
              <a:t>HRP</a:t>
            </a:r>
            <a:r>
              <a:rPr lang="fa-IR" dirty="0" smtClean="0">
                <a:cs typeface="2  Nazanin" panose="00000400000000000000" pitchFamily="2" charset="-78"/>
              </a:rPr>
              <a:t> استفاده گردد از پراکسید هیدروژن به عنوان سوبسترا استفاده می گردد که در برابر نور حساس است و به راحتی به طور خودبخود تجزیه می گردد به همین خاطر آن را در ویالهای تیره نگه داری می کنند. </a:t>
            </a:r>
          </a:p>
          <a:p>
            <a:pPr>
              <a:buNone/>
            </a:pPr>
            <a:r>
              <a:rPr lang="fa-IR" dirty="0" smtClean="0">
                <a:cs typeface="2  Nazanin" panose="00000400000000000000" pitchFamily="2" charset="-78"/>
              </a:rPr>
              <a:t>ماده رنگزا برای </a:t>
            </a:r>
            <a:r>
              <a:rPr lang="en-US" dirty="0" smtClean="0">
                <a:cs typeface="2  Nazanin" panose="00000400000000000000" pitchFamily="2" charset="-78"/>
              </a:rPr>
              <a:t>HRP</a:t>
            </a:r>
            <a:r>
              <a:rPr lang="fa-IR" dirty="0" smtClean="0">
                <a:cs typeface="2  Nazanin" panose="00000400000000000000" pitchFamily="2" charset="-78"/>
              </a:rPr>
              <a:t> می تواند </a:t>
            </a:r>
            <a:r>
              <a:rPr lang="en-US" dirty="0" smtClean="0">
                <a:cs typeface="2  Nazanin" panose="00000400000000000000" pitchFamily="2" charset="-78"/>
              </a:rPr>
              <a:t>TMB-ABTS</a:t>
            </a:r>
            <a:r>
              <a:rPr lang="fa-IR" dirty="0" smtClean="0">
                <a:cs typeface="2  Nazanin" panose="00000400000000000000" pitchFamily="2" charset="-78"/>
              </a:rPr>
              <a:t> و یا </a:t>
            </a:r>
            <a:r>
              <a:rPr lang="en-US" dirty="0" smtClean="0">
                <a:cs typeface="2  Nazanin" panose="00000400000000000000" pitchFamily="2" charset="-78"/>
              </a:rPr>
              <a:t>OPD</a:t>
            </a:r>
            <a:r>
              <a:rPr lang="fa-IR" dirty="0" smtClean="0">
                <a:cs typeface="2  Nazanin" panose="00000400000000000000" pitchFamily="2" charset="-78"/>
              </a:rPr>
              <a:t> باشد. و اگر آنزیم در الیزا آلکالین فسفاتاز باشد سوبسترای آن </a:t>
            </a:r>
            <a:r>
              <a:rPr lang="en-US" dirty="0" smtClean="0">
                <a:cs typeface="2  Nazanin" panose="00000400000000000000" pitchFamily="2" charset="-78"/>
              </a:rPr>
              <a:t>p-NPP</a:t>
            </a:r>
            <a:r>
              <a:rPr lang="fa-IR" dirty="0" smtClean="0">
                <a:cs typeface="2  Nazanin" panose="00000400000000000000" pitchFamily="2" charset="-78"/>
              </a:rPr>
              <a:t> پارا نیتروفنیل فسفات است که در حضور آنزیم فسفات خود را ازدست می دهد و ماده باقی مانده یعنی پارا نیتروفنول که زرد رنگ است به عنوان میزان فعالیت آنزیم مورد استفاده قرار می گیرد. </a:t>
            </a:r>
            <a:endParaRPr lang="en-US" dirty="0" smtClean="0">
              <a:cs typeface="2  Nazanin" panose="00000400000000000000" pitchFamily="2" charset="-78"/>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sz="quarter" idx="1"/>
          </p:nvPr>
        </p:nvSpPr>
        <p:spPr>
          <a:xfrm>
            <a:off x="571472" y="1643050"/>
            <a:ext cx="7467600" cy="4873752"/>
          </a:xfrm>
        </p:spPr>
        <p:txBody>
          <a:bodyPr/>
          <a:lstStyle/>
          <a:p>
            <a:endParaRPr lang="fa-IR" dirty="0" smtClean="0"/>
          </a:p>
          <a:p>
            <a:endParaRPr lang="fa-IR" dirty="0" smtClean="0"/>
          </a:p>
          <a:p>
            <a:endParaRPr lang="fa-IR" dirty="0"/>
          </a:p>
        </p:txBody>
      </p:sp>
      <p:sp>
        <p:nvSpPr>
          <p:cNvPr id="4" name="Rectangle 3"/>
          <p:cNvSpPr/>
          <p:nvPr/>
        </p:nvSpPr>
        <p:spPr>
          <a:xfrm>
            <a:off x="571472" y="714356"/>
            <a:ext cx="7715304" cy="3170099"/>
          </a:xfrm>
          <a:prstGeom prst="rect">
            <a:avLst/>
          </a:prstGeom>
        </p:spPr>
        <p:txBody>
          <a:bodyPr wrap="square">
            <a:spAutoFit/>
          </a:bodyPr>
          <a:lstStyle/>
          <a:p>
            <a:r>
              <a:rPr lang="fa-IR" sz="2000" dirty="0" smtClean="0"/>
              <a:t>6</a:t>
            </a:r>
            <a:r>
              <a:rPr lang="fa-IR" sz="2000" dirty="0" smtClean="0">
                <a:cs typeface="2  Nazanin" panose="00000400000000000000" pitchFamily="2" charset="-78"/>
              </a:rPr>
              <a:t>- محلول متوقف کننده: اين محلول که معمولا يک نوع اسيد مثل اسيد فلوئورهيدريک و يا اسيد سولفوريک ميباشد پايان دهنده واکنش بين آنزيم موجود در کونژگه و سوبسترا است.</a:t>
            </a:r>
            <a:endParaRPr lang="en-US" sz="2000" dirty="0" smtClean="0">
              <a:cs typeface="2  Nazanin" panose="00000400000000000000" pitchFamily="2" charset="-78"/>
            </a:endParaRPr>
          </a:p>
          <a:p>
            <a:pPr>
              <a:buNone/>
            </a:pPr>
            <a:endParaRPr lang="en-US" sz="2000" dirty="0" smtClean="0">
              <a:cs typeface="2  Nazanin" panose="00000400000000000000" pitchFamily="2" charset="-78"/>
            </a:endParaRPr>
          </a:p>
          <a:p>
            <a:pPr>
              <a:buNone/>
            </a:pPr>
            <a:endParaRPr lang="fa-IR" sz="2000" dirty="0" smtClean="0">
              <a:cs typeface="2  Nazanin" panose="00000400000000000000" pitchFamily="2" charset="-78"/>
            </a:endParaRPr>
          </a:p>
          <a:p>
            <a:pPr>
              <a:buNone/>
            </a:pPr>
            <a:r>
              <a:rPr lang="en-US" sz="2000" dirty="0" smtClean="0">
                <a:cs typeface="2  Nazanin" panose="00000400000000000000" pitchFamily="2" charset="-78"/>
              </a:rPr>
              <a:t/>
            </a:r>
            <a:br>
              <a:rPr lang="en-US" sz="2000" dirty="0" smtClean="0">
                <a:cs typeface="2  Nazanin" panose="00000400000000000000" pitchFamily="2" charset="-78"/>
              </a:rPr>
            </a:br>
            <a:r>
              <a:rPr lang="fa-IR" sz="2000" dirty="0" smtClean="0">
                <a:cs typeface="2  Nazanin" panose="00000400000000000000" pitchFamily="2" charset="-78"/>
              </a:rPr>
              <a:t>7- کنترلها: شامل کنترلهای مثبت و منفی ميباشد. کنترل مثبت محلولی است حاوی آنتی ژن يا آنتی بادی که به استاندارد نمودن پليتها کمک ميکند و همچنين برای ارزيابی و دقت کار و محاسبه نتايج استفاده ميشود. </a:t>
            </a:r>
          </a:p>
          <a:p>
            <a:pPr>
              <a:buNone/>
            </a:pPr>
            <a:endParaRPr lang="fa-IR" sz="2000" dirty="0" smtClean="0">
              <a:cs typeface="2  Nazanin" panose="00000400000000000000" pitchFamily="2" charset="-78"/>
            </a:endParaRPr>
          </a:p>
          <a:p>
            <a:pPr>
              <a:buNone/>
            </a:pPr>
            <a:r>
              <a:rPr lang="fa-IR" sz="2000" dirty="0" smtClean="0">
                <a:cs typeface="2  Nazanin" panose="00000400000000000000" pitchFamily="2" charset="-78"/>
              </a:rPr>
              <a:t>کنترلها ممکن است رقيق شده و آماده مصرف باشند يا نياز به رقيق کردن داشته باشند.</a:t>
            </a:r>
            <a:endParaRPr lang="fa-IR" sz="2000" dirty="0">
              <a:cs typeface="2  Nazanin" panose="00000400000000000000" pitchFamily="2" charset="-78"/>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4338"/>
            <a:ext cx="7901014" cy="1631976"/>
          </a:xfrm>
        </p:spPr>
        <p:txBody>
          <a:bodyPr/>
          <a:lstStyle/>
          <a:p>
            <a:endParaRPr lang="fa-IR" dirty="0"/>
          </a:p>
        </p:txBody>
      </p:sp>
      <p:sp>
        <p:nvSpPr>
          <p:cNvPr id="3" name="Content Placeholder 2"/>
          <p:cNvSpPr>
            <a:spLocks noGrp="1"/>
          </p:cNvSpPr>
          <p:nvPr>
            <p:ph sz="quarter" idx="1"/>
          </p:nvPr>
        </p:nvSpPr>
        <p:spPr>
          <a:xfrm>
            <a:off x="457200" y="500042"/>
            <a:ext cx="8115328" cy="5973910"/>
          </a:xfrm>
        </p:spPr>
        <p:txBody>
          <a:bodyPr/>
          <a:lstStyle/>
          <a:p>
            <a:endParaRPr lang="fa-IR" dirty="0"/>
          </a:p>
        </p:txBody>
      </p:sp>
      <p:sp>
        <p:nvSpPr>
          <p:cNvPr id="4" name="Rectangle 3"/>
          <p:cNvSpPr/>
          <p:nvPr/>
        </p:nvSpPr>
        <p:spPr>
          <a:xfrm>
            <a:off x="857224" y="857232"/>
            <a:ext cx="7572428" cy="4678204"/>
          </a:xfrm>
          <a:prstGeom prst="rect">
            <a:avLst/>
          </a:prstGeom>
        </p:spPr>
        <p:txBody>
          <a:bodyPr wrap="square">
            <a:spAutoFit/>
          </a:bodyPr>
          <a:lstStyle/>
          <a:p>
            <a:r>
              <a:rPr lang="fa-IR" dirty="0" smtClean="0"/>
              <a:t/>
            </a:r>
            <a:br>
              <a:rPr lang="fa-IR" dirty="0" smtClean="0"/>
            </a:br>
            <a:r>
              <a:rPr lang="fa-IR" sz="2000" dirty="0" smtClean="0">
                <a:cs typeface="2  Nazanin" panose="00000400000000000000" pitchFamily="2" charset="-78"/>
              </a:rPr>
              <a:t>مراحل انجام يك آزمون </a:t>
            </a:r>
            <a:r>
              <a:rPr lang="en-US" sz="2000" dirty="0" smtClean="0">
                <a:cs typeface="2  Nazanin" panose="00000400000000000000" pitchFamily="2" charset="-78"/>
              </a:rPr>
              <a:t>ELISA</a:t>
            </a:r>
            <a:r>
              <a:rPr lang="fa-IR" sz="2000" dirty="0" smtClean="0">
                <a:cs typeface="2  Nazanin" panose="00000400000000000000" pitchFamily="2" charset="-78"/>
              </a:rPr>
              <a:t> كه تقريبا در تمام انواع آن مشترك است عبارت است از:</a:t>
            </a:r>
            <a:br>
              <a:rPr lang="fa-IR" sz="2000" dirty="0" smtClean="0">
                <a:cs typeface="2  Nazanin" panose="00000400000000000000" pitchFamily="2" charset="-78"/>
              </a:rPr>
            </a:br>
            <a:r>
              <a:rPr lang="fa-IR" sz="2000" dirty="0" smtClean="0">
                <a:cs typeface="2  Nazanin" panose="00000400000000000000" pitchFamily="2" charset="-78"/>
              </a:rPr>
              <a:t>1) پوشش دهي، كه به معني جذب يك آنتي‌ژن يا آنتي‌بادي با سطوح جامد است.</a:t>
            </a:r>
            <a:br>
              <a:rPr lang="fa-IR" sz="2000" dirty="0" smtClean="0">
                <a:cs typeface="2  Nazanin" panose="00000400000000000000" pitchFamily="2" charset="-78"/>
              </a:rPr>
            </a:br>
            <a:r>
              <a:rPr lang="fa-IR" sz="2000" dirty="0" smtClean="0">
                <a:cs typeface="2  Nazanin" panose="00000400000000000000" pitchFamily="2" charset="-78"/>
              </a:rPr>
              <a:t>2) اضافه كردن نمونه‌هاي مورد آزمايش.</a:t>
            </a:r>
            <a:br>
              <a:rPr lang="fa-IR" sz="2000" dirty="0" smtClean="0">
                <a:cs typeface="2  Nazanin" panose="00000400000000000000" pitchFamily="2" charset="-78"/>
              </a:rPr>
            </a:br>
            <a:r>
              <a:rPr lang="fa-IR" sz="2000" dirty="0" smtClean="0">
                <a:cs typeface="2  Nazanin" panose="00000400000000000000" pitchFamily="2" charset="-78"/>
              </a:rPr>
              <a:t>3) گذشت مدت زمان كافي  براي انجام واكنش كه به اصطلاح انكوباسيون واكنشگرها ناميده مي شود.</a:t>
            </a:r>
            <a:br>
              <a:rPr lang="fa-IR" sz="2000" dirty="0" smtClean="0">
                <a:cs typeface="2  Nazanin" panose="00000400000000000000" pitchFamily="2" charset="-78"/>
              </a:rPr>
            </a:br>
            <a:r>
              <a:rPr lang="fa-IR" sz="2000" dirty="0" smtClean="0">
                <a:cs typeface="2  Nazanin" panose="00000400000000000000" pitchFamily="2" charset="-78"/>
              </a:rPr>
              <a:t>4) انجام عمل شستشو توسط محلول شستشو</a:t>
            </a:r>
            <a:r>
              <a:rPr lang="en-US" sz="2000" dirty="0" smtClean="0">
                <a:cs typeface="2  Nazanin" panose="00000400000000000000" pitchFamily="2" charset="-78"/>
              </a:rPr>
              <a:t>ELISA</a:t>
            </a:r>
            <a:r>
              <a:rPr lang="fa-IR" sz="2000" dirty="0" smtClean="0">
                <a:cs typeface="2  Nazanin" panose="00000400000000000000" pitchFamily="2" charset="-78"/>
              </a:rPr>
              <a:t> ، به منظورجدا كردن واكنشگرهاي متصل شده و واكنش داده از واكنشگرهاي آزاد و متصل نشده  ‌.</a:t>
            </a:r>
            <a:br>
              <a:rPr lang="fa-IR" sz="2000" dirty="0" smtClean="0">
                <a:cs typeface="2  Nazanin" panose="00000400000000000000" pitchFamily="2" charset="-78"/>
              </a:rPr>
            </a:br>
            <a:r>
              <a:rPr lang="fa-IR" sz="2000" dirty="0" smtClean="0">
                <a:cs typeface="2  Nazanin" panose="00000400000000000000" pitchFamily="2" charset="-78"/>
              </a:rPr>
              <a:t>5افزودن عوامل لينك شده با آنزيم( کونژوگه).</a:t>
            </a:r>
            <a:br>
              <a:rPr lang="fa-IR" sz="2000" dirty="0" smtClean="0">
                <a:cs typeface="2  Nazanin" panose="00000400000000000000" pitchFamily="2" charset="-78"/>
              </a:rPr>
            </a:br>
            <a:r>
              <a:rPr lang="fa-IR" sz="2000" dirty="0" smtClean="0">
                <a:cs typeface="2  Nazanin" panose="00000400000000000000" pitchFamily="2" charset="-78"/>
              </a:rPr>
              <a:t>6) مجددا طي مدت زمان انكوباسيون براي واكنشگرها  ‌.</a:t>
            </a:r>
            <a:br>
              <a:rPr lang="fa-IR" sz="2000" dirty="0" smtClean="0">
                <a:cs typeface="2  Nazanin" panose="00000400000000000000" pitchFamily="2" charset="-78"/>
              </a:rPr>
            </a:br>
            <a:r>
              <a:rPr lang="fa-IR" sz="2000" dirty="0" smtClean="0">
                <a:cs typeface="2  Nazanin" panose="00000400000000000000" pitchFamily="2" charset="-78"/>
              </a:rPr>
              <a:t>7)استفاده مجدد از محلول شستشو </a:t>
            </a:r>
            <a:r>
              <a:rPr lang="en-US" sz="2000" dirty="0" smtClean="0">
                <a:cs typeface="2  Nazanin" panose="00000400000000000000" pitchFamily="2" charset="-78"/>
              </a:rPr>
              <a:t>ELISA</a:t>
            </a:r>
            <a:r>
              <a:rPr lang="fa-IR" sz="2000" dirty="0" smtClean="0">
                <a:cs typeface="2  Nazanin" panose="00000400000000000000" pitchFamily="2" charset="-78"/>
              </a:rPr>
              <a:t> جهت انجام عمل شستشو  ‌.</a:t>
            </a:r>
            <a:br>
              <a:rPr lang="fa-IR" sz="2000" dirty="0" smtClean="0">
                <a:cs typeface="2  Nazanin" panose="00000400000000000000" pitchFamily="2" charset="-78"/>
              </a:rPr>
            </a:br>
            <a:r>
              <a:rPr lang="fa-IR" sz="2000" dirty="0" smtClean="0">
                <a:cs typeface="2  Nazanin" panose="00000400000000000000" pitchFamily="2" charset="-78"/>
              </a:rPr>
              <a:t>8) افزودن سوبسترای آنزيم جهت تشخيص واكنش دهنده‌ها.</a:t>
            </a:r>
            <a:br>
              <a:rPr lang="fa-IR" sz="2000" dirty="0" smtClean="0">
                <a:cs typeface="2  Nazanin" panose="00000400000000000000" pitchFamily="2" charset="-78"/>
              </a:rPr>
            </a:br>
            <a:r>
              <a:rPr lang="fa-IR" sz="2000" dirty="0" smtClean="0">
                <a:cs typeface="2  Nazanin" panose="00000400000000000000" pitchFamily="2" charset="-78"/>
              </a:rPr>
              <a:t>9) طي زمان انكوباسيون.</a:t>
            </a:r>
            <a:br>
              <a:rPr lang="fa-IR" sz="2000" dirty="0" smtClean="0">
                <a:cs typeface="2  Nazanin" panose="00000400000000000000" pitchFamily="2" charset="-78"/>
              </a:rPr>
            </a:br>
            <a:r>
              <a:rPr lang="fa-IR" sz="2000" dirty="0" smtClean="0">
                <a:cs typeface="2  Nazanin" panose="00000400000000000000" pitchFamily="2" charset="-78"/>
              </a:rPr>
              <a:t>10) اتمام واكنش آنزيمي توسط متوقف كننده‌ها و خواندن دانسيته نوري به دست آمده توسط خواننده .</a:t>
            </a:r>
            <a:r>
              <a:rPr lang="en-US" sz="2000" dirty="0" smtClean="0">
                <a:cs typeface="2  Nazanin" panose="00000400000000000000" pitchFamily="2" charset="-78"/>
              </a:rPr>
              <a:t>ELISA</a:t>
            </a:r>
            <a:endParaRPr lang="fa-IR" sz="2000" dirty="0">
              <a:cs typeface="2  Nazanin" panose="00000400000000000000" pitchFamily="2" charset="-78"/>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pic>
        <p:nvPicPr>
          <p:cNvPr id="4" name="Content Placeholder 3" descr="ELISAplate.jpg"/>
          <p:cNvPicPr>
            <a:picLocks noGrp="1" noChangeAspect="1"/>
          </p:cNvPicPr>
          <p:nvPr>
            <p:ph sz="quarter" idx="1"/>
          </p:nvPr>
        </p:nvPicPr>
        <p:blipFill>
          <a:blip r:embed="rId2"/>
          <a:stretch>
            <a:fillRect/>
          </a:stretch>
        </p:blipFill>
        <p:spPr>
          <a:xfrm>
            <a:off x="559262" y="571480"/>
            <a:ext cx="7750756" cy="5286412"/>
          </a:xfrm>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sz="quarter" idx="1"/>
          </p:nvPr>
        </p:nvSpPr>
        <p:spPr>
          <a:xfrm>
            <a:off x="457200" y="571480"/>
            <a:ext cx="7829576" cy="5902472"/>
          </a:xfrm>
        </p:spPr>
        <p:txBody>
          <a:bodyPr>
            <a:normAutofit lnSpcReduction="10000"/>
          </a:bodyPr>
          <a:lstStyle/>
          <a:p>
            <a:r>
              <a:rPr lang="fa-IR" sz="3200" dirty="0" smtClean="0">
                <a:solidFill>
                  <a:srgbClr val="FF0000"/>
                </a:solidFill>
                <a:cs typeface="2  Nazanin" panose="00000400000000000000" pitchFamily="2" charset="-78"/>
              </a:rPr>
              <a:t>انواع الیزا:</a:t>
            </a:r>
          </a:p>
          <a:p>
            <a:endParaRPr lang="fa-IR" dirty="0" smtClean="0">
              <a:cs typeface="2  Nazanin" panose="00000400000000000000" pitchFamily="2" charset="-78"/>
            </a:endParaRPr>
          </a:p>
          <a:p>
            <a:pPr>
              <a:buFont typeface="Wingdings" pitchFamily="2" charset="2"/>
              <a:buChar char="ü"/>
            </a:pPr>
            <a:r>
              <a:rPr lang="fa-IR" dirty="0" smtClean="0">
                <a:solidFill>
                  <a:srgbClr val="FF0000"/>
                </a:solidFill>
                <a:cs typeface="2  Nazanin" panose="00000400000000000000" pitchFamily="2" charset="-78"/>
              </a:rPr>
              <a:t>غیر مستقیم (</a:t>
            </a:r>
            <a:r>
              <a:rPr lang="en-US" dirty="0" smtClean="0">
                <a:solidFill>
                  <a:srgbClr val="FF0000"/>
                </a:solidFill>
                <a:cs typeface="2  Nazanin" panose="00000400000000000000" pitchFamily="2" charset="-78"/>
              </a:rPr>
              <a:t>(Indirect</a:t>
            </a:r>
            <a:r>
              <a:rPr lang="fa-IR" dirty="0" smtClean="0">
                <a:solidFill>
                  <a:srgbClr val="FF0000"/>
                </a:solidFill>
                <a:cs typeface="2  Nazanin" panose="00000400000000000000" pitchFamily="2" charset="-78"/>
              </a:rPr>
              <a:t>: </a:t>
            </a:r>
          </a:p>
          <a:p>
            <a:pPr>
              <a:buNone/>
            </a:pPr>
            <a:r>
              <a:rPr lang="fa-IR" dirty="0" smtClean="0">
                <a:cs typeface="2  Nazanin" panose="00000400000000000000" pitchFamily="2" charset="-78"/>
              </a:rPr>
              <a:t>از این نوع الیزا عمدتا جهت تشخیص و اندازه گیری میزان آنتی بادی ضد عوامل عفونی در مایعات بیولوژیک استفاده می گردد.</a:t>
            </a:r>
          </a:p>
          <a:p>
            <a:pPr>
              <a:buFont typeface="Wingdings" pitchFamily="2" charset="2"/>
              <a:buChar char="v"/>
            </a:pPr>
            <a:endParaRPr lang="fa-IR" dirty="0" smtClean="0">
              <a:cs typeface="2  Nazanin" panose="00000400000000000000" pitchFamily="2" charset="-78"/>
            </a:endParaRPr>
          </a:p>
          <a:p>
            <a:pPr>
              <a:buFont typeface="Wingdings" pitchFamily="2" charset="2"/>
              <a:buChar char="ü"/>
            </a:pPr>
            <a:r>
              <a:rPr lang="fa-IR" dirty="0" smtClean="0">
                <a:solidFill>
                  <a:srgbClr val="FF0000"/>
                </a:solidFill>
                <a:cs typeface="2  Nazanin" panose="00000400000000000000" pitchFamily="2" charset="-78"/>
              </a:rPr>
              <a:t>ساندویچ (</a:t>
            </a:r>
            <a:r>
              <a:rPr lang="en-US" dirty="0" smtClean="0">
                <a:solidFill>
                  <a:srgbClr val="FF0000"/>
                </a:solidFill>
                <a:cs typeface="2  Nazanin" panose="00000400000000000000" pitchFamily="2" charset="-78"/>
              </a:rPr>
              <a:t>Capture/ Sandwich</a:t>
            </a:r>
            <a:r>
              <a:rPr lang="fa-IR" dirty="0" smtClean="0">
                <a:solidFill>
                  <a:srgbClr val="FF0000"/>
                </a:solidFill>
                <a:cs typeface="2  Nazanin" panose="00000400000000000000" pitchFamily="2" charset="-78"/>
              </a:rPr>
              <a:t> ): </a:t>
            </a:r>
          </a:p>
          <a:p>
            <a:pPr>
              <a:buNone/>
            </a:pPr>
            <a:r>
              <a:rPr lang="fa-IR" dirty="0" smtClean="0">
                <a:cs typeface="2  Nazanin" panose="00000400000000000000" pitchFamily="2" charset="-78"/>
              </a:rPr>
              <a:t> از این نوع الیزا عمدتا برای تشخیص و اندازه گیری بیومولکولهای پروتئینی مانند  </a:t>
            </a:r>
            <a:r>
              <a:rPr lang="en-US" dirty="0" smtClean="0">
                <a:cs typeface="2  Nazanin" panose="00000400000000000000" pitchFamily="2" charset="-78"/>
              </a:rPr>
              <a:t>TSH-LH-FSH</a:t>
            </a:r>
            <a:r>
              <a:rPr lang="fa-IR" dirty="0" smtClean="0">
                <a:cs typeface="2  Nazanin" panose="00000400000000000000" pitchFamily="2" charset="-78"/>
              </a:rPr>
              <a:t> استفاده میگردد.  </a:t>
            </a:r>
          </a:p>
          <a:p>
            <a:endParaRPr lang="fa-IR" dirty="0" smtClean="0">
              <a:cs typeface="2  Nazanin" panose="00000400000000000000" pitchFamily="2" charset="-78"/>
            </a:endParaRPr>
          </a:p>
          <a:p>
            <a:pPr>
              <a:buFont typeface="Wingdings" pitchFamily="2" charset="2"/>
              <a:buChar char="ü"/>
            </a:pPr>
            <a:r>
              <a:rPr lang="fa-IR" dirty="0" smtClean="0">
                <a:solidFill>
                  <a:srgbClr val="FF0000"/>
                </a:solidFill>
                <a:cs typeface="2  Nazanin" panose="00000400000000000000" pitchFamily="2" charset="-78"/>
              </a:rPr>
              <a:t>رقابتی</a:t>
            </a:r>
            <a:r>
              <a:rPr lang="fa-IR" dirty="0" smtClean="0">
                <a:cs typeface="2  Nazanin" panose="00000400000000000000" pitchFamily="2" charset="-78"/>
              </a:rPr>
              <a:t> </a:t>
            </a:r>
            <a:r>
              <a:rPr lang="en-US" dirty="0" smtClean="0">
                <a:cs typeface="2  Nazanin" panose="00000400000000000000" pitchFamily="2" charset="-78"/>
              </a:rPr>
              <a:t>(</a:t>
            </a:r>
            <a:r>
              <a:rPr lang="en-US" dirty="0" err="1" smtClean="0">
                <a:solidFill>
                  <a:srgbClr val="FF0000"/>
                </a:solidFill>
                <a:cs typeface="2  Nazanin" panose="00000400000000000000" pitchFamily="2" charset="-78"/>
              </a:rPr>
              <a:t>Competetive</a:t>
            </a:r>
            <a:r>
              <a:rPr lang="en-US" dirty="0" smtClean="0">
                <a:solidFill>
                  <a:srgbClr val="FF0000"/>
                </a:solidFill>
                <a:cs typeface="2  Nazanin" panose="00000400000000000000" pitchFamily="2" charset="-78"/>
              </a:rPr>
              <a:t>)</a:t>
            </a:r>
            <a:r>
              <a:rPr lang="fa-IR" dirty="0" smtClean="0">
                <a:solidFill>
                  <a:srgbClr val="FF0000"/>
                </a:solidFill>
                <a:cs typeface="2  Nazanin" panose="00000400000000000000" pitchFamily="2" charset="-78"/>
              </a:rPr>
              <a:t>:</a:t>
            </a:r>
          </a:p>
          <a:p>
            <a:pPr>
              <a:buNone/>
            </a:pPr>
            <a:r>
              <a:rPr lang="fa-IR" dirty="0" smtClean="0">
                <a:cs typeface="2  Nazanin" panose="00000400000000000000" pitchFamily="2" charset="-78"/>
              </a:rPr>
              <a:t>بیومولکولهایی که به دو روش فوق قابل شناسایی و سنجش نمی باشند به کمک الیزای رقابتی شناسایی و اندازه گیری می شوند هاپتن ها و مولکولهای پروتئینی بسیار کوچک ، بیومولکولهایی نظیر تیروکسین-استرادیول-کورتیزول از این جمله به شمار می روند.</a:t>
            </a:r>
            <a:r>
              <a:rPr lang="fa-IR" dirty="0" smtClean="0"/>
              <a:t> </a:t>
            </a:r>
            <a:endParaRPr lang="fa-IR" dirty="0">
              <a:solidFill>
                <a:srgbClr val="FF0000"/>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sz="quarter" idx="1"/>
          </p:nvPr>
        </p:nvSpPr>
        <p:spPr>
          <a:xfrm>
            <a:off x="457200" y="642918"/>
            <a:ext cx="7829576" cy="5831034"/>
          </a:xfrm>
        </p:spPr>
        <p:txBody>
          <a:bodyPr>
            <a:normAutofit/>
          </a:bodyPr>
          <a:lstStyle/>
          <a:p>
            <a:r>
              <a:rPr lang="fa-IR" dirty="0" smtClean="0">
                <a:solidFill>
                  <a:srgbClr val="FF0000"/>
                </a:solidFill>
                <a:cs typeface="2  Nazanin" panose="00000400000000000000" pitchFamily="2" charset="-78"/>
              </a:rPr>
              <a:t>غیرمستقیم:</a:t>
            </a:r>
          </a:p>
          <a:p>
            <a:endParaRPr lang="fa-IR" dirty="0" smtClean="0">
              <a:cs typeface="2  Nazanin" panose="00000400000000000000" pitchFamily="2" charset="-78"/>
            </a:endParaRPr>
          </a:p>
          <a:p>
            <a:pPr>
              <a:buFont typeface="Wingdings" pitchFamily="2" charset="2"/>
              <a:buChar char="Ø"/>
            </a:pPr>
            <a:r>
              <a:rPr lang="fa-IR" dirty="0" smtClean="0">
                <a:cs typeface="2  Nazanin" panose="00000400000000000000" pitchFamily="2" charset="-78"/>
              </a:rPr>
              <a:t>سطح کف گوده ها با آنتی ژن پوشش دهی میشود.</a:t>
            </a:r>
          </a:p>
          <a:p>
            <a:pPr>
              <a:buFont typeface="Wingdings" pitchFamily="2" charset="2"/>
              <a:buChar char="Ø"/>
            </a:pPr>
            <a:r>
              <a:rPr lang="fa-IR" dirty="0" smtClean="0">
                <a:cs typeface="2  Nazanin" panose="00000400000000000000" pitchFamily="2" charset="-78"/>
              </a:rPr>
              <a:t>قسمت های خالی با پروتئین های خنثی نظیر سرم آلبومین گاوی بلوکه می شود. سپس به ترتیب مواد زیر افزوده می شود: </a:t>
            </a:r>
          </a:p>
          <a:p>
            <a:pPr>
              <a:buFont typeface="Wingdings" pitchFamily="2" charset="2"/>
              <a:buChar char="Ø"/>
            </a:pPr>
            <a:r>
              <a:rPr lang="fa-IR" dirty="0" smtClean="0">
                <a:cs typeface="2  Nazanin" panose="00000400000000000000" pitchFamily="2" charset="-78"/>
              </a:rPr>
              <a:t>نمونه مشکوک</a:t>
            </a:r>
          </a:p>
          <a:p>
            <a:pPr>
              <a:buFont typeface="Wingdings" pitchFamily="2" charset="2"/>
              <a:buChar char="Ø"/>
            </a:pPr>
            <a:r>
              <a:rPr lang="fa-IR" dirty="0" smtClean="0">
                <a:cs typeface="2  Nazanin" panose="00000400000000000000" pitchFamily="2" charset="-78"/>
              </a:rPr>
              <a:t>آنتی بادی کونژوگه</a:t>
            </a:r>
          </a:p>
          <a:p>
            <a:pPr>
              <a:buFont typeface="Wingdings" pitchFamily="2" charset="2"/>
              <a:buChar char="Ø"/>
            </a:pPr>
            <a:r>
              <a:rPr lang="fa-IR" dirty="0" smtClean="0">
                <a:cs typeface="2  Nazanin" panose="00000400000000000000" pitchFamily="2" charset="-78"/>
              </a:rPr>
              <a:t>سوبسترای کروموژن</a:t>
            </a:r>
          </a:p>
          <a:p>
            <a:pPr>
              <a:buFont typeface="Wingdings" pitchFamily="2" charset="2"/>
              <a:buChar char="Ø"/>
            </a:pPr>
            <a:r>
              <a:rPr lang="fa-IR" dirty="0" smtClean="0">
                <a:cs typeface="2  Nazanin" panose="00000400000000000000" pitchFamily="2" charset="-78"/>
              </a:rPr>
              <a:t>محلول متوقف کننده</a:t>
            </a:r>
          </a:p>
          <a:p>
            <a:pPr>
              <a:buFont typeface="Wingdings" pitchFamily="2" charset="2"/>
              <a:buChar char="Ø"/>
            </a:pPr>
            <a:endParaRPr lang="fa-IR" dirty="0" smtClean="0">
              <a:cs typeface="2  Nazanin" panose="00000400000000000000" pitchFamily="2" charset="-78"/>
            </a:endParaRPr>
          </a:p>
          <a:p>
            <a:pPr>
              <a:buFont typeface="Wingdings" pitchFamily="2" charset="2"/>
              <a:buChar char="ü"/>
            </a:pPr>
            <a:r>
              <a:rPr lang="fa-IR" dirty="0" smtClean="0">
                <a:solidFill>
                  <a:srgbClr val="FF0000"/>
                </a:solidFill>
                <a:cs typeface="2  Nazanin" panose="00000400000000000000" pitchFamily="2" charset="-78"/>
              </a:rPr>
              <a:t>هرچه غلظت آنتی بادی در سرم بیشتر باشد، تغییر رنگ  بیشتر خواهد بود.</a:t>
            </a:r>
          </a:p>
          <a:p>
            <a:pPr>
              <a:buNone/>
            </a:pPr>
            <a:endParaRPr lang="fa-IR" dirty="0"/>
          </a:p>
        </p:txBody>
      </p:sp>
      <p:sp>
        <p:nvSpPr>
          <p:cNvPr id="5" name="Freeform 4"/>
          <p:cNvSpPr/>
          <p:nvPr/>
        </p:nvSpPr>
        <p:spPr>
          <a:xfrm>
            <a:off x="10392229" y="406400"/>
            <a:ext cx="130628" cy="377371"/>
          </a:xfrm>
          <a:custGeom>
            <a:avLst/>
            <a:gdLst>
              <a:gd name="connsiteX0" fmla="*/ 0 w 130628"/>
              <a:gd name="connsiteY0" fmla="*/ 0 h 377371"/>
              <a:gd name="connsiteX1" fmla="*/ 130628 w 130628"/>
              <a:gd name="connsiteY1" fmla="*/ 377371 h 377371"/>
            </a:gdLst>
            <a:ahLst/>
            <a:cxnLst>
              <a:cxn ang="0">
                <a:pos x="connsiteX0" y="connsiteY0"/>
              </a:cxn>
              <a:cxn ang="0">
                <a:pos x="connsiteX1" y="connsiteY1"/>
              </a:cxn>
            </a:cxnLst>
            <a:rect l="l" t="t" r="r" b="b"/>
            <a:pathLst>
              <a:path w="130628" h="377371">
                <a:moveTo>
                  <a:pt x="0" y="0"/>
                </a:moveTo>
                <a:lnTo>
                  <a:pt x="130628" y="377371"/>
                </a:lnTo>
              </a:path>
            </a:pathLst>
          </a:custGeom>
        </p:spPr>
        <p:style>
          <a:lnRef idx="1">
            <a:schemeClr val="accent1"/>
          </a:lnRef>
          <a:fillRef idx="0">
            <a:schemeClr val="accent1"/>
          </a:fillRef>
          <a:effectRef idx="0">
            <a:schemeClr val="accent1"/>
          </a:effectRef>
          <a:fontRef idx="minor">
            <a:schemeClr val="tx1"/>
          </a:fontRef>
        </p:style>
        <p:txBody>
          <a:bodyPr rtlCol="1" anchor="ctr"/>
          <a:lstStyle/>
          <a:p>
            <a:pPr algn="ctr"/>
            <a:endParaRPr lang="fa-I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p:txBody>
          <a:bodyPr/>
          <a:lstStyle/>
          <a:p>
            <a:pPr algn="ctr"/>
            <a:r>
              <a:rPr lang="en-US" smtClean="0"/>
              <a:t>Indirect ELISA</a:t>
            </a:r>
            <a:endParaRPr lang="ar-SA" smtClean="0"/>
          </a:p>
        </p:txBody>
      </p:sp>
      <p:pic>
        <p:nvPicPr>
          <p:cNvPr id="31747" name="Picture 4" descr="elisa3[1]"/>
          <p:cNvPicPr>
            <a:picLocks noGrp="1" noChangeAspect="1" noChangeArrowheads="1"/>
          </p:cNvPicPr>
          <p:nvPr>
            <p:ph sz="quarter" idx="1"/>
          </p:nvPr>
        </p:nvPicPr>
        <p:blipFill>
          <a:blip r:embed="rId2"/>
          <a:srcRect/>
          <a:stretch>
            <a:fillRect/>
          </a:stretch>
        </p:blipFill>
        <p:spPr>
          <a:xfrm>
            <a:off x="2493963" y="1597025"/>
            <a:ext cx="4156075" cy="4181475"/>
          </a:xfrm>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dirty="0"/>
          </a:p>
        </p:txBody>
      </p:sp>
      <p:sp>
        <p:nvSpPr>
          <p:cNvPr id="3" name="Content Placeholder 2"/>
          <p:cNvSpPr>
            <a:spLocks noGrp="1"/>
          </p:cNvSpPr>
          <p:nvPr>
            <p:ph sz="quarter" idx="1"/>
          </p:nvPr>
        </p:nvSpPr>
        <p:spPr>
          <a:xfrm>
            <a:off x="457200" y="500042"/>
            <a:ext cx="7829576" cy="5973910"/>
          </a:xfrm>
        </p:spPr>
        <p:txBody>
          <a:bodyPr/>
          <a:lstStyle/>
          <a:p>
            <a:r>
              <a:rPr lang="fa-IR" dirty="0" smtClean="0">
                <a:solidFill>
                  <a:srgbClr val="FF0000"/>
                </a:solidFill>
                <a:cs typeface="2  Nazanin" panose="00000400000000000000" pitchFamily="2" charset="-78"/>
              </a:rPr>
              <a:t>ساندویچ الیزا:</a:t>
            </a:r>
          </a:p>
          <a:p>
            <a:endParaRPr lang="fa-IR" dirty="0" smtClean="0">
              <a:cs typeface="2  Nazanin" panose="00000400000000000000" pitchFamily="2" charset="-78"/>
            </a:endParaRPr>
          </a:p>
          <a:p>
            <a:pPr>
              <a:buFont typeface="Wingdings" pitchFamily="2" charset="2"/>
              <a:buChar char="Ø"/>
            </a:pPr>
            <a:r>
              <a:rPr lang="fa-IR" dirty="0" smtClean="0">
                <a:cs typeface="2  Nazanin" panose="00000400000000000000" pitchFamily="2" charset="-78"/>
              </a:rPr>
              <a:t>سطح کف گوده ها با آنتی بادی پوشش دهی میشود.</a:t>
            </a:r>
            <a:r>
              <a:rPr lang="en-US" dirty="0" smtClean="0">
                <a:cs typeface="2  Nazanin" panose="00000400000000000000" pitchFamily="2" charset="-78"/>
              </a:rPr>
              <a:t>(Capture </a:t>
            </a:r>
            <a:r>
              <a:rPr lang="en-US" dirty="0" err="1" smtClean="0">
                <a:cs typeface="2  Nazanin" panose="00000400000000000000" pitchFamily="2" charset="-78"/>
              </a:rPr>
              <a:t>Ab</a:t>
            </a:r>
            <a:r>
              <a:rPr lang="en-US" dirty="0" smtClean="0">
                <a:cs typeface="2  Nazanin" panose="00000400000000000000" pitchFamily="2" charset="-78"/>
              </a:rPr>
              <a:t>)</a:t>
            </a:r>
          </a:p>
          <a:p>
            <a:pPr>
              <a:buFont typeface="Wingdings" pitchFamily="2" charset="2"/>
              <a:buChar char="Ø"/>
            </a:pPr>
            <a:r>
              <a:rPr lang="fa-IR" dirty="0" smtClean="0">
                <a:cs typeface="2  Nazanin" panose="00000400000000000000" pitchFamily="2" charset="-78"/>
              </a:rPr>
              <a:t>نمونه مجهول افزوده میشود.</a:t>
            </a:r>
          </a:p>
          <a:p>
            <a:pPr>
              <a:buFont typeface="Wingdings" pitchFamily="2" charset="2"/>
              <a:buChar char="Ø"/>
            </a:pPr>
            <a:r>
              <a:rPr lang="fa-IR" dirty="0" smtClean="0">
                <a:cs typeface="2  Nazanin" panose="00000400000000000000" pitchFamily="2" charset="-78"/>
              </a:rPr>
              <a:t>.</a:t>
            </a:r>
            <a:r>
              <a:rPr lang="en-US" dirty="0" smtClean="0">
                <a:cs typeface="2  Nazanin" panose="00000400000000000000" pitchFamily="2" charset="-78"/>
              </a:rPr>
              <a:t> Detecting </a:t>
            </a:r>
            <a:r>
              <a:rPr lang="en-US" dirty="0" err="1" smtClean="0">
                <a:cs typeface="2  Nazanin" panose="00000400000000000000" pitchFamily="2" charset="-78"/>
              </a:rPr>
              <a:t>Ab</a:t>
            </a:r>
            <a:r>
              <a:rPr lang="fa-IR" dirty="0" smtClean="0">
                <a:cs typeface="2  Nazanin" panose="00000400000000000000" pitchFamily="2" charset="-78"/>
              </a:rPr>
              <a:t>افزوده میشود.</a:t>
            </a:r>
          </a:p>
          <a:p>
            <a:pPr>
              <a:buFont typeface="Wingdings" pitchFamily="2" charset="2"/>
              <a:buChar char="Ø"/>
            </a:pPr>
            <a:r>
              <a:rPr lang="fa-IR" dirty="0" smtClean="0">
                <a:cs typeface="2  Nazanin" panose="00000400000000000000" pitchFamily="2" charset="-78"/>
              </a:rPr>
              <a:t>آنتی بادی ثانویه کونژوکه اضافه می شود که به .</a:t>
            </a:r>
            <a:r>
              <a:rPr lang="en-US" dirty="0" smtClean="0">
                <a:cs typeface="2  Nazanin" panose="00000400000000000000" pitchFamily="2" charset="-78"/>
              </a:rPr>
              <a:t> Detecting </a:t>
            </a:r>
            <a:r>
              <a:rPr lang="en-US" dirty="0" err="1" smtClean="0">
                <a:cs typeface="2  Nazanin" panose="00000400000000000000" pitchFamily="2" charset="-78"/>
              </a:rPr>
              <a:t>Ab</a:t>
            </a:r>
            <a:r>
              <a:rPr lang="en-US" dirty="0" smtClean="0">
                <a:cs typeface="2  Nazanin" panose="00000400000000000000" pitchFamily="2" charset="-78"/>
              </a:rPr>
              <a:t> </a:t>
            </a:r>
            <a:r>
              <a:rPr lang="fa-IR" dirty="0" smtClean="0">
                <a:cs typeface="2  Nazanin" panose="00000400000000000000" pitchFamily="2" charset="-78"/>
              </a:rPr>
              <a:t>باند می شود.</a:t>
            </a:r>
          </a:p>
          <a:p>
            <a:pPr>
              <a:buFont typeface="Wingdings" pitchFamily="2" charset="2"/>
              <a:buChar char="Ø"/>
            </a:pPr>
            <a:r>
              <a:rPr lang="fa-IR" dirty="0" smtClean="0">
                <a:cs typeface="2  Nazanin" panose="00000400000000000000" pitchFamily="2" charset="-78"/>
              </a:rPr>
              <a:t>سوبسترا اضافه می شود.</a:t>
            </a:r>
          </a:p>
          <a:p>
            <a:pPr>
              <a:buFont typeface="Wingdings" pitchFamily="2" charset="2"/>
              <a:buChar char="Ø"/>
            </a:pPr>
            <a:r>
              <a:rPr lang="fa-IR" dirty="0" smtClean="0">
                <a:cs typeface="2  Nazanin" panose="00000400000000000000" pitchFamily="2" charset="-78"/>
              </a:rPr>
              <a:t>محلول متوقف کننده اضافه می شود.</a:t>
            </a:r>
            <a:endParaRPr lang="en-US" dirty="0" smtClean="0">
              <a:cs typeface="2  Nazanin" panose="00000400000000000000" pitchFamily="2" charset="-78"/>
            </a:endParaRPr>
          </a:p>
          <a:p>
            <a:pPr>
              <a:buNone/>
            </a:pPr>
            <a:endParaRPr lang="fa-IR" dirty="0" smtClean="0"/>
          </a:p>
          <a:p>
            <a:pPr>
              <a:buFont typeface="Wingdings" pitchFamily="2" charset="2"/>
              <a:buChar char="Ø"/>
            </a:pPr>
            <a:endParaRPr lang="fa-IR" dirty="0" smtClean="0"/>
          </a:p>
          <a:p>
            <a:pPr>
              <a:buFont typeface="Wingdings" pitchFamily="2" charset="2"/>
              <a:buChar char="Ø"/>
            </a:pPr>
            <a:endParaRPr lang="fa-IR" dirty="0" smtClean="0"/>
          </a:p>
          <a:p>
            <a:endParaRPr lang="fa-IR" dirty="0" smtClean="0"/>
          </a:p>
          <a:p>
            <a:endParaRPr lang="fa-IR" dirty="0" smtClean="0"/>
          </a:p>
          <a:p>
            <a:endParaRPr lang="fa-I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0"/>
            <a:r>
              <a:rPr lang="en-US" dirty="0" err="1" smtClean="0">
                <a:solidFill>
                  <a:srgbClr val="FF0000"/>
                </a:solidFill>
              </a:rPr>
              <a:t>elisa</a:t>
            </a:r>
            <a:endParaRPr lang="fa-IR" dirty="0">
              <a:solidFill>
                <a:srgbClr val="FF0000"/>
              </a:solidFill>
            </a:endParaRPr>
          </a:p>
        </p:txBody>
      </p:sp>
      <p:sp>
        <p:nvSpPr>
          <p:cNvPr id="3" name="Content Placeholder 2"/>
          <p:cNvSpPr>
            <a:spLocks noGrp="1"/>
          </p:cNvSpPr>
          <p:nvPr>
            <p:ph sz="quarter" idx="1"/>
          </p:nvPr>
        </p:nvSpPr>
        <p:spPr/>
        <p:txBody>
          <a:bodyPr>
            <a:normAutofit/>
          </a:bodyPr>
          <a:lstStyle/>
          <a:p>
            <a:r>
              <a:rPr lang="fa-IR" dirty="0" smtClean="0">
                <a:cs typeface="2  Nazanin" panose="00000400000000000000" pitchFamily="2" charset="-78"/>
              </a:rPr>
              <a:t>امروزه الایزا بعنوان یكی از قدرتمندترین روشهای آزمایشگاهی – تحقیقاتی در جهان مطرح می‌باشد. </a:t>
            </a:r>
          </a:p>
          <a:p>
            <a:pPr>
              <a:buNone/>
            </a:pPr>
            <a:endParaRPr lang="fa-IR" dirty="0" smtClean="0">
              <a:cs typeface="2  Nazanin" panose="00000400000000000000" pitchFamily="2" charset="-78"/>
            </a:endParaRPr>
          </a:p>
          <a:p>
            <a:r>
              <a:rPr lang="fa-IR" dirty="0" smtClean="0">
                <a:cs typeface="2  Nazanin" panose="00000400000000000000" pitchFamily="2" charset="-78"/>
              </a:rPr>
              <a:t>آزمون بیوشیمیایی است که عمدتا در ایمونولوژی کاربرد دارد.</a:t>
            </a:r>
          </a:p>
        </p:txBody>
      </p:sp>
      <p:pic>
        <p:nvPicPr>
          <p:cNvPr id="5" name="Picture 4" descr="http://upload.wikimedia.org/wikipedia/commons/thumb/c/c2/Pn-lab-2001nov.jpg/220px-Pn-lab-2001nov.jpg">
            <a:hlinkClick r:id="rId2"/>
          </p:cNvPr>
          <p:cNvPicPr/>
          <p:nvPr/>
        </p:nvPicPr>
        <p:blipFill>
          <a:blip r:embed="rId3"/>
          <a:srcRect/>
          <a:stretch>
            <a:fillRect/>
          </a:stretch>
        </p:blipFill>
        <p:spPr bwMode="auto">
          <a:xfrm>
            <a:off x="928662" y="4071942"/>
            <a:ext cx="4693311" cy="235745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r>
              <a:rPr lang="en-US" smtClean="0"/>
              <a:t>Sandwich ELISA</a:t>
            </a:r>
            <a:endParaRPr lang="ar-SA" smtClean="0"/>
          </a:p>
        </p:txBody>
      </p:sp>
      <p:sp>
        <p:nvSpPr>
          <p:cNvPr id="23555" name="Content Placeholder 2"/>
          <p:cNvSpPr>
            <a:spLocks noGrp="1"/>
          </p:cNvSpPr>
          <p:nvPr>
            <p:ph sz="quarter" idx="1"/>
          </p:nvPr>
        </p:nvSpPr>
        <p:spPr>
          <a:xfrm>
            <a:off x="457200" y="1219200"/>
            <a:ext cx="8229600" cy="4937125"/>
          </a:xfrm>
        </p:spPr>
        <p:txBody>
          <a:bodyPr/>
          <a:lstStyle/>
          <a:p>
            <a:pPr algn="l" rtl="0"/>
            <a:r>
              <a:rPr lang="en-US" sz="3200" smtClean="0"/>
              <a:t>The ELISA plate is coated with Antibody to detect specific antigen</a:t>
            </a:r>
          </a:p>
          <a:p>
            <a:pPr>
              <a:buFont typeface="Wingdings 3" pitchFamily="18" charset="2"/>
              <a:buNone/>
            </a:pPr>
            <a:endParaRPr lang="ar-SA" smtClean="0"/>
          </a:p>
        </p:txBody>
      </p:sp>
      <p:pic>
        <p:nvPicPr>
          <p:cNvPr id="23556" name="Picture 5" descr="C:\Documents and Settings\nashwao\Desktop\ELISA\ELISA.png"/>
          <p:cNvPicPr>
            <a:picLocks noChangeAspect="1" noChangeArrowheads="1"/>
          </p:cNvPicPr>
          <p:nvPr/>
        </p:nvPicPr>
        <p:blipFill>
          <a:blip r:embed="rId2"/>
          <a:srcRect/>
          <a:stretch>
            <a:fillRect/>
          </a:stretch>
        </p:blipFill>
        <p:spPr bwMode="auto">
          <a:xfrm>
            <a:off x="2438400" y="2438400"/>
            <a:ext cx="4191000" cy="3733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4" name="Rectangle 4"/>
          <p:cNvSpPr>
            <a:spLocks noGrp="1" noChangeArrowheads="1"/>
          </p:cNvSpPr>
          <p:nvPr>
            <p:ph type="title"/>
          </p:nvPr>
        </p:nvSpPr>
        <p:spPr>
          <a:xfrm>
            <a:off x="428596" y="274638"/>
            <a:ext cx="7496204" cy="582594"/>
          </a:xfrm>
        </p:spPr>
        <p:txBody>
          <a:bodyPr/>
          <a:lstStyle/>
          <a:p>
            <a:r>
              <a:rPr lang="en-US" dirty="0" smtClean="0"/>
              <a:t>SANDWICH ELISA</a:t>
            </a:r>
            <a:endParaRPr lang="en-US" dirty="0"/>
          </a:p>
        </p:txBody>
      </p:sp>
      <p:pic>
        <p:nvPicPr>
          <p:cNvPr id="15365" name="Picture 5"/>
          <p:cNvPicPr>
            <a:picLocks noChangeAspect="1" noChangeArrowheads="1"/>
          </p:cNvPicPr>
          <p:nvPr/>
        </p:nvPicPr>
        <p:blipFill>
          <a:blip r:embed="rId2"/>
          <a:srcRect/>
          <a:stretch>
            <a:fillRect/>
          </a:stretch>
        </p:blipFill>
        <p:spPr bwMode="auto">
          <a:xfrm>
            <a:off x="533400" y="1219200"/>
            <a:ext cx="8115300" cy="540067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285728"/>
            <a:ext cx="7467600" cy="1143000"/>
          </a:xfrm>
        </p:spPr>
        <p:txBody>
          <a:bodyPr/>
          <a:lstStyle/>
          <a:p>
            <a:endParaRPr lang="fa-IR"/>
          </a:p>
        </p:txBody>
      </p:sp>
      <p:sp>
        <p:nvSpPr>
          <p:cNvPr id="3" name="Content Placeholder 2"/>
          <p:cNvSpPr>
            <a:spLocks noGrp="1"/>
          </p:cNvSpPr>
          <p:nvPr>
            <p:ph sz="quarter" idx="1"/>
          </p:nvPr>
        </p:nvSpPr>
        <p:spPr>
          <a:xfrm>
            <a:off x="642910" y="571480"/>
            <a:ext cx="7643866" cy="5731008"/>
          </a:xfrm>
        </p:spPr>
        <p:txBody>
          <a:bodyPr/>
          <a:lstStyle/>
          <a:p>
            <a:r>
              <a:rPr lang="fa-IR" dirty="0" smtClean="0">
                <a:solidFill>
                  <a:srgbClr val="FF0000"/>
                </a:solidFill>
                <a:cs typeface="2  Nazanin" panose="00000400000000000000" pitchFamily="2" charset="-78"/>
              </a:rPr>
              <a:t>الیزای رقابتی :</a:t>
            </a:r>
          </a:p>
          <a:p>
            <a:endParaRPr lang="fa-IR" dirty="0" smtClean="0">
              <a:cs typeface="2  Nazanin" panose="00000400000000000000" pitchFamily="2" charset="-78"/>
            </a:endParaRPr>
          </a:p>
          <a:p>
            <a:pPr>
              <a:buFont typeface="Wingdings" pitchFamily="2" charset="2"/>
              <a:buChar char="Ø"/>
            </a:pPr>
            <a:r>
              <a:rPr lang="fa-IR" dirty="0" smtClean="0">
                <a:cs typeface="2  Nazanin" panose="00000400000000000000" pitchFamily="2" charset="-78"/>
              </a:rPr>
              <a:t>نمونه مجهول که حاوی آنتی ژن است در مجاورت  آنتی بادی اختصاصی انکوبه می شود.</a:t>
            </a:r>
          </a:p>
          <a:p>
            <a:pPr>
              <a:buFont typeface="Wingdings" pitchFamily="2" charset="2"/>
              <a:buChar char="Ø"/>
            </a:pPr>
            <a:r>
              <a:rPr lang="fa-IR" dirty="0" smtClean="0">
                <a:cs typeface="2  Nazanin" panose="00000400000000000000" pitchFamily="2" charset="-78"/>
              </a:rPr>
              <a:t>مجموعه بالا به گوده هایی که با آنتی ژن پوشش دهی شده است اضافه می شود.</a:t>
            </a:r>
          </a:p>
          <a:p>
            <a:pPr>
              <a:buFont typeface="Wingdings" pitchFamily="2" charset="2"/>
              <a:buChar char="Ø"/>
            </a:pPr>
            <a:r>
              <a:rPr lang="fa-IR" dirty="0" smtClean="0">
                <a:cs typeface="2  Nazanin" panose="00000400000000000000" pitchFamily="2" charset="-78"/>
              </a:rPr>
              <a:t>شستشو</a:t>
            </a:r>
          </a:p>
          <a:p>
            <a:pPr>
              <a:buFont typeface="Wingdings" pitchFamily="2" charset="2"/>
              <a:buChar char="Ø"/>
            </a:pPr>
            <a:r>
              <a:rPr lang="fa-IR" dirty="0" smtClean="0">
                <a:cs typeface="2  Nazanin" panose="00000400000000000000" pitchFamily="2" charset="-78"/>
              </a:rPr>
              <a:t>آنتی بادی ثانویه که اختصاصی آنتی بادی اولیه  و به صورت کونژوگه است  افزوده می شود.</a:t>
            </a:r>
          </a:p>
          <a:p>
            <a:pPr>
              <a:buFont typeface="Wingdings" pitchFamily="2" charset="2"/>
              <a:buChar char="Ø"/>
            </a:pPr>
            <a:r>
              <a:rPr lang="fa-IR" dirty="0" smtClean="0">
                <a:cs typeface="2  Nazanin" panose="00000400000000000000" pitchFamily="2" charset="-78"/>
              </a:rPr>
              <a:t>سوبسترا وسپس محلول متوقف کننده اضافه می شود.</a:t>
            </a:r>
          </a:p>
          <a:p>
            <a:pPr>
              <a:buFont typeface="Wingdings" pitchFamily="2" charset="2"/>
              <a:buChar char="Ø"/>
            </a:pPr>
            <a:endParaRPr lang="fa-IR" dirty="0" smtClean="0">
              <a:cs typeface="2  Nazanin" panose="00000400000000000000" pitchFamily="2" charset="-78"/>
            </a:endParaRPr>
          </a:p>
          <a:p>
            <a:r>
              <a:rPr lang="fa-IR" dirty="0" smtClean="0">
                <a:solidFill>
                  <a:srgbClr val="FF0000"/>
                </a:solidFill>
                <a:cs typeface="2  Nazanin" panose="00000400000000000000" pitchFamily="2" charset="-78"/>
              </a:rPr>
              <a:t>هرچه غلظت آنتی ژن در سرم بیشتر باشد، تغییر رنگ  کمتر خواهد بود.</a:t>
            </a:r>
          </a:p>
          <a:p>
            <a:endParaRPr lang="fa-IR"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2" name="Rectangle 4"/>
          <p:cNvSpPr>
            <a:spLocks noGrp="1" noChangeArrowheads="1"/>
          </p:cNvSpPr>
          <p:nvPr>
            <p:ph type="title"/>
          </p:nvPr>
        </p:nvSpPr>
        <p:spPr/>
        <p:txBody>
          <a:bodyPr/>
          <a:lstStyle/>
          <a:p>
            <a:r>
              <a:rPr lang="en-US"/>
              <a:t>Competitive ELISA</a:t>
            </a:r>
          </a:p>
        </p:txBody>
      </p:sp>
      <p:sp>
        <p:nvSpPr>
          <p:cNvPr id="17416" name="Rectangle 8"/>
          <p:cNvSpPr>
            <a:spLocks noGrp="1" noChangeArrowheads="1"/>
          </p:cNvSpPr>
          <p:nvPr>
            <p:ph type="body" idx="1"/>
          </p:nvPr>
        </p:nvSpPr>
        <p:spPr>
          <a:xfrm>
            <a:off x="457200" y="1600200"/>
            <a:ext cx="8229600" cy="1676400"/>
          </a:xfrm>
        </p:spPr>
        <p:txBody>
          <a:bodyPr/>
          <a:lstStyle/>
          <a:p>
            <a:r>
              <a:rPr lang="en-US"/>
              <a:t>Less is more.  More antigen in your sample will mean more antibody competed away, which will lead to less signal</a:t>
            </a:r>
          </a:p>
        </p:txBody>
      </p:sp>
      <p:pic>
        <p:nvPicPr>
          <p:cNvPr id="17415" name="Picture 7" descr="F06-11C"/>
          <p:cNvPicPr>
            <a:picLocks noChangeAspect="1" noChangeArrowheads="1"/>
          </p:cNvPicPr>
          <p:nvPr/>
        </p:nvPicPr>
        <p:blipFill>
          <a:blip r:embed="rId2"/>
          <a:srcRect/>
          <a:stretch>
            <a:fillRect/>
          </a:stretch>
        </p:blipFill>
        <p:spPr bwMode="auto">
          <a:xfrm>
            <a:off x="0" y="3505200"/>
            <a:ext cx="9144000" cy="2930525"/>
          </a:xfrm>
          <a:prstGeom prst="rect">
            <a:avLst/>
          </a:prstGeom>
          <a:noFill/>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pic>
        <p:nvPicPr>
          <p:cNvPr id="4" name="Content Placeholder 3" descr="elisaProtocol.jpg"/>
          <p:cNvPicPr>
            <a:picLocks noGrp="1" noChangeAspect="1"/>
          </p:cNvPicPr>
          <p:nvPr>
            <p:ph sz="quarter" idx="1"/>
          </p:nvPr>
        </p:nvPicPr>
        <p:blipFill>
          <a:blip r:embed="rId2"/>
          <a:stretch>
            <a:fillRect/>
          </a:stretch>
        </p:blipFill>
        <p:spPr>
          <a:xfrm>
            <a:off x="1214414" y="191664"/>
            <a:ext cx="6786610" cy="6282162"/>
          </a:xfrm>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pic>
        <p:nvPicPr>
          <p:cNvPr id="4" name="Content Placeholder 3" descr="images.jpg"/>
          <p:cNvPicPr>
            <a:picLocks noGrp="1" noChangeAspect="1"/>
          </p:cNvPicPr>
          <p:nvPr>
            <p:ph sz="quarter" idx="1"/>
          </p:nvPr>
        </p:nvPicPr>
        <p:blipFill>
          <a:blip r:embed="rId2"/>
          <a:stretch>
            <a:fillRect/>
          </a:stretch>
        </p:blipFill>
        <p:spPr>
          <a:xfrm>
            <a:off x="928662" y="1357298"/>
            <a:ext cx="7269528" cy="3786213"/>
          </a:xfrm>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pic>
        <p:nvPicPr>
          <p:cNvPr id="4" name="Content Placeholder 3" descr="im.jpg"/>
          <p:cNvPicPr>
            <a:picLocks noGrp="1" noChangeAspect="1"/>
          </p:cNvPicPr>
          <p:nvPr>
            <p:ph sz="quarter" idx="1"/>
          </p:nvPr>
        </p:nvPicPr>
        <p:blipFill>
          <a:blip r:embed="rId2"/>
          <a:stretch>
            <a:fillRect/>
          </a:stretch>
        </p:blipFill>
        <p:spPr>
          <a:xfrm>
            <a:off x="714348" y="1285860"/>
            <a:ext cx="7742093" cy="3643338"/>
          </a:xfrm>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pic>
        <p:nvPicPr>
          <p:cNvPr id="4" name="Content Placeholder 3" descr="cancer4.jpg"/>
          <p:cNvPicPr>
            <a:picLocks noGrp="1" noChangeAspect="1"/>
          </p:cNvPicPr>
          <p:nvPr>
            <p:ph sz="quarter" idx="1"/>
          </p:nvPr>
        </p:nvPicPr>
        <p:blipFill>
          <a:blip r:embed="rId2"/>
          <a:stretch>
            <a:fillRect/>
          </a:stretch>
        </p:blipFill>
        <p:spPr>
          <a:xfrm>
            <a:off x="857224" y="857232"/>
            <a:ext cx="7020749" cy="5259403"/>
          </a:xfrm>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pic>
        <p:nvPicPr>
          <p:cNvPr id="4" name="Content Placeholder 3" descr="fig2.jpg"/>
          <p:cNvPicPr>
            <a:picLocks noGrp="1" noChangeAspect="1"/>
          </p:cNvPicPr>
          <p:nvPr>
            <p:ph sz="quarter" idx="1"/>
          </p:nvPr>
        </p:nvPicPr>
        <p:blipFill>
          <a:blip r:embed="rId2"/>
          <a:stretch>
            <a:fillRect/>
          </a:stretch>
        </p:blipFill>
        <p:spPr>
          <a:xfrm>
            <a:off x="1699935" y="449730"/>
            <a:ext cx="6158213" cy="6024095"/>
          </a:xfrm>
        </p:spPr>
      </p:pic>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pic>
        <p:nvPicPr>
          <p:cNvPr id="4" name="Content Placeholder 3" descr="S1462399499001179sup019.gif"/>
          <p:cNvPicPr>
            <a:picLocks noGrp="1" noChangeAspect="1"/>
          </p:cNvPicPr>
          <p:nvPr>
            <p:ph sz="quarter" idx="1"/>
          </p:nvPr>
        </p:nvPicPr>
        <p:blipFill>
          <a:blip r:embed="rId3"/>
          <a:stretch>
            <a:fillRect/>
          </a:stretch>
        </p:blipFill>
        <p:spPr>
          <a:xfrm>
            <a:off x="347723" y="-35837"/>
            <a:ext cx="8185584" cy="6679547"/>
          </a:xfr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dirty="0"/>
          </a:p>
        </p:txBody>
      </p:sp>
      <p:sp>
        <p:nvSpPr>
          <p:cNvPr id="3" name="Content Placeholder 2"/>
          <p:cNvSpPr>
            <a:spLocks noGrp="1"/>
          </p:cNvSpPr>
          <p:nvPr>
            <p:ph sz="quarter" idx="1"/>
          </p:nvPr>
        </p:nvSpPr>
        <p:spPr>
          <a:xfrm>
            <a:off x="500034" y="785794"/>
            <a:ext cx="8143932" cy="5500725"/>
          </a:xfrm>
        </p:spPr>
        <p:txBody>
          <a:bodyPr>
            <a:normAutofit/>
          </a:bodyPr>
          <a:lstStyle/>
          <a:p>
            <a:r>
              <a:rPr lang="fa-IR" sz="3200" dirty="0" smtClean="0">
                <a:solidFill>
                  <a:srgbClr val="FF0000"/>
                </a:solidFill>
                <a:cs typeface="2  Nazanin" panose="00000400000000000000" pitchFamily="2" charset="-78"/>
              </a:rPr>
              <a:t>تاریخچه:</a:t>
            </a:r>
          </a:p>
          <a:p>
            <a:pPr algn="just">
              <a:buFont typeface="Wingdings" pitchFamily="2" charset="2"/>
              <a:buChar char="q"/>
            </a:pPr>
            <a:r>
              <a:rPr lang="fa-IR" dirty="0" smtClean="0">
                <a:cs typeface="2  Nazanin" panose="00000400000000000000" pitchFamily="2" charset="-78"/>
              </a:rPr>
              <a:t>تئوري روش ايمني سنجي</a:t>
            </a:r>
            <a:r>
              <a:rPr lang="en-US" dirty="0" smtClean="0">
                <a:cs typeface="2  Nazanin" panose="00000400000000000000" pitchFamily="2" charset="-78"/>
              </a:rPr>
              <a:t>(RIA)</a:t>
            </a:r>
            <a:r>
              <a:rPr lang="fa-IR" dirty="0" smtClean="0">
                <a:cs typeface="2  Nazanin" panose="00000400000000000000" pitchFamily="2" charset="-78"/>
              </a:rPr>
              <a:t> راديويي اولين بار سال 1960 توسط </a:t>
            </a:r>
            <a:r>
              <a:rPr lang="en-US" dirty="0" smtClean="0">
                <a:cs typeface="2  Nazanin" panose="00000400000000000000" pitchFamily="2" charset="-78"/>
              </a:rPr>
              <a:t>Rosalyn </a:t>
            </a:r>
            <a:r>
              <a:rPr lang="en-US" dirty="0" err="1" smtClean="0">
                <a:cs typeface="2  Nazanin" panose="00000400000000000000" pitchFamily="2" charset="-78"/>
              </a:rPr>
              <a:t>Sussman</a:t>
            </a:r>
            <a:r>
              <a:rPr lang="en-US" dirty="0" smtClean="0">
                <a:cs typeface="2  Nazanin" panose="00000400000000000000" pitchFamily="2" charset="-78"/>
              </a:rPr>
              <a:t> Yalow</a:t>
            </a:r>
            <a:r>
              <a:rPr lang="fa-IR" dirty="0" smtClean="0">
                <a:cs typeface="2  Nazanin" panose="00000400000000000000" pitchFamily="2" charset="-78"/>
              </a:rPr>
              <a:t> و </a:t>
            </a:r>
            <a:r>
              <a:rPr lang="en-US" dirty="0" smtClean="0">
                <a:cs typeface="2  Nazanin" panose="00000400000000000000" pitchFamily="2" charset="-78"/>
              </a:rPr>
              <a:t>Solomon </a:t>
            </a:r>
            <a:r>
              <a:rPr lang="en-US" dirty="0" err="1" smtClean="0">
                <a:cs typeface="2  Nazanin" panose="00000400000000000000" pitchFamily="2" charset="-78"/>
              </a:rPr>
              <a:t>Berson</a:t>
            </a:r>
            <a:r>
              <a:rPr lang="fa-IR" dirty="0" smtClean="0">
                <a:cs typeface="2  Nazanin" panose="00000400000000000000" pitchFamily="2" charset="-78"/>
              </a:rPr>
              <a:t> مطرح شد. از آنجايي‌كه راديواكتيويته خطرات زيستي داشت، پيشنهاد ايمن تري مبني بر جايگزيني سيگنال هاي غير راديو اكتيو به جاي سيگنال هاي راديو اكتيو ارائه شد. وقتي يك آنزيم مشخص (مانند پر اكسيداز) با سوبسترای مناسب واكنش مي دهد، منجر به تغيير رنگ آن مي‌شود كه مي تواند به عنوان سيگنال استفاده شود. البته بايد تناسب بين سيگنال و وجود آنتي‌بادي يا آنتي ژن تعيين مي‌شد كه اين پروسه توسط  </a:t>
            </a:r>
            <a:r>
              <a:rPr lang="en-US" dirty="0" err="1" smtClean="0">
                <a:cs typeface="2  Nazanin" panose="00000400000000000000" pitchFamily="2" charset="-78"/>
              </a:rPr>
              <a:t>Stratis</a:t>
            </a:r>
            <a:r>
              <a:rPr lang="en-US" dirty="0" smtClean="0">
                <a:cs typeface="2  Nazanin" panose="00000400000000000000" pitchFamily="2" charset="-78"/>
              </a:rPr>
              <a:t> </a:t>
            </a:r>
            <a:r>
              <a:rPr lang="en-US" dirty="0" err="1" smtClean="0">
                <a:cs typeface="2  Nazanin" panose="00000400000000000000" pitchFamily="2" charset="-78"/>
              </a:rPr>
              <a:t>Avrameas</a:t>
            </a:r>
            <a:r>
              <a:rPr lang="fa-IR" dirty="0" smtClean="0">
                <a:cs typeface="2  Nazanin" panose="00000400000000000000" pitchFamily="2" charset="-78"/>
              </a:rPr>
              <a:t> و </a:t>
            </a:r>
            <a:r>
              <a:rPr lang="en-US" dirty="0" smtClean="0">
                <a:cs typeface="2  Nazanin" panose="00000400000000000000" pitchFamily="2" charset="-78"/>
              </a:rPr>
              <a:t>G.B. Pierce</a:t>
            </a:r>
            <a:r>
              <a:rPr lang="fa-IR" dirty="0" smtClean="0">
                <a:cs typeface="2  Nazanin" panose="00000400000000000000" pitchFamily="2" charset="-78"/>
              </a:rPr>
              <a:t> انجام شد. </a:t>
            </a:r>
          </a:p>
          <a:p>
            <a:pPr algn="just">
              <a:buFont typeface="Wingdings" pitchFamily="2" charset="2"/>
              <a:buChar char="q"/>
            </a:pPr>
            <a:r>
              <a:rPr lang="fa-IR" dirty="0" smtClean="0">
                <a:cs typeface="2  Nazanin" panose="00000400000000000000" pitchFamily="2" charset="-78"/>
              </a:rPr>
              <a:t>در سال 1966 توسط  </a:t>
            </a:r>
            <a:r>
              <a:rPr lang="en-US" dirty="0" smtClean="0">
                <a:cs typeface="2  Nazanin" panose="00000400000000000000" pitchFamily="2" charset="-78"/>
              </a:rPr>
              <a:t>Wide</a:t>
            </a:r>
            <a:r>
              <a:rPr lang="fa-IR" dirty="0" smtClean="0">
                <a:cs typeface="2  Nazanin" panose="00000400000000000000" pitchFamily="2" charset="-78"/>
              </a:rPr>
              <a:t> و  </a:t>
            </a:r>
            <a:r>
              <a:rPr lang="en-US" dirty="0" err="1" smtClean="0">
                <a:cs typeface="2  Nazanin" panose="00000400000000000000" pitchFamily="2" charset="-78"/>
              </a:rPr>
              <a:t>Porath</a:t>
            </a:r>
            <a:r>
              <a:rPr lang="fa-IR" dirty="0" smtClean="0">
                <a:cs typeface="2  Nazanin" panose="00000400000000000000" pitchFamily="2" charset="-78"/>
              </a:rPr>
              <a:t> اين روش تكميل تر شد. </a:t>
            </a:r>
          </a:p>
          <a:p>
            <a:pPr algn="just">
              <a:buFont typeface="Wingdings" pitchFamily="2" charset="2"/>
              <a:buChar char="q"/>
            </a:pPr>
            <a:r>
              <a:rPr lang="fa-IR" dirty="0" smtClean="0">
                <a:cs typeface="2  Nazanin" panose="00000400000000000000" pitchFamily="2" charset="-78"/>
              </a:rPr>
              <a:t> در سال 1971  </a:t>
            </a:r>
            <a:r>
              <a:rPr lang="en-US" dirty="0" smtClean="0">
                <a:cs typeface="2  Nazanin" panose="00000400000000000000" pitchFamily="2" charset="-78"/>
              </a:rPr>
              <a:t>Peter </a:t>
            </a:r>
            <a:r>
              <a:rPr lang="en-US" dirty="0" err="1" smtClean="0">
                <a:cs typeface="2  Nazanin" panose="00000400000000000000" pitchFamily="2" charset="-78"/>
              </a:rPr>
              <a:t>Perlmann</a:t>
            </a:r>
            <a:r>
              <a:rPr lang="fa-IR" dirty="0" smtClean="0">
                <a:cs typeface="2  Nazanin" panose="00000400000000000000" pitchFamily="2" charset="-78"/>
              </a:rPr>
              <a:t> و  </a:t>
            </a:r>
            <a:r>
              <a:rPr lang="en-US" dirty="0" smtClean="0">
                <a:cs typeface="2  Nazanin" panose="00000400000000000000" pitchFamily="2" charset="-78"/>
              </a:rPr>
              <a:t>Eva </a:t>
            </a:r>
            <a:r>
              <a:rPr lang="en-US" dirty="0" err="1" smtClean="0">
                <a:cs typeface="2  Nazanin" panose="00000400000000000000" pitchFamily="2" charset="-78"/>
              </a:rPr>
              <a:t>Engvall</a:t>
            </a:r>
            <a:r>
              <a:rPr lang="fa-IR" dirty="0" smtClean="0">
                <a:cs typeface="2  Nazanin" panose="00000400000000000000" pitchFamily="2" charset="-78"/>
              </a:rPr>
              <a:t> نهايتا به روش </a:t>
            </a:r>
            <a:r>
              <a:rPr lang="en-US" dirty="0" smtClean="0">
                <a:cs typeface="2  Nazanin" panose="00000400000000000000" pitchFamily="2" charset="-78"/>
              </a:rPr>
              <a:t>ELISA</a:t>
            </a:r>
            <a:r>
              <a:rPr lang="fa-IR" dirty="0" smtClean="0">
                <a:cs typeface="2  Nazanin" panose="00000400000000000000" pitchFamily="2" charset="-78"/>
              </a:rPr>
              <a:t> به شيوه امروزي دست پيدا كردند. </a:t>
            </a:r>
            <a:endParaRPr lang="fa-IR" dirty="0">
              <a:cs typeface="2  Nazanin" panose="00000400000000000000" pitchFamily="2" charset="-78"/>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pic>
        <p:nvPicPr>
          <p:cNvPr id="4" name="Content Placeholder 3" descr="T_helper_act.gif"/>
          <p:cNvPicPr>
            <a:picLocks noGrp="1" noChangeAspect="1"/>
          </p:cNvPicPr>
          <p:nvPr>
            <p:ph sz="quarter" idx="1"/>
          </p:nvPr>
        </p:nvPicPr>
        <p:blipFill>
          <a:blip r:embed="rId2"/>
          <a:stretch>
            <a:fillRect/>
          </a:stretch>
        </p:blipFill>
        <p:spPr>
          <a:xfrm>
            <a:off x="1785918" y="500042"/>
            <a:ext cx="5230849" cy="5649318"/>
          </a:xfrm>
        </p:spPr>
      </p:pic>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Picture 3" descr="C:\Documents and Settings\nashwao\My Documents\My Pictures\image004.jpg"/>
          <p:cNvPicPr>
            <a:picLocks noGrp="1" noChangeAspect="1" noChangeArrowheads="1"/>
          </p:cNvPicPr>
          <p:nvPr>
            <p:ph sz="quarter" idx="1"/>
          </p:nvPr>
        </p:nvPicPr>
        <p:blipFill>
          <a:blip r:embed="rId2"/>
          <a:srcRect/>
          <a:stretch>
            <a:fillRect/>
          </a:stretch>
        </p:blipFill>
        <p:spPr>
          <a:xfrm>
            <a:off x="1905000" y="609600"/>
            <a:ext cx="5486400" cy="5867400"/>
          </a:xfrm>
        </p:spPr>
      </p:pic>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pic>
        <p:nvPicPr>
          <p:cNvPr id="4" name="Content Placeholder 3" descr="Imm%202-19.jpg"/>
          <p:cNvPicPr>
            <a:picLocks noGrp="1" noChangeAspect="1"/>
          </p:cNvPicPr>
          <p:nvPr>
            <p:ph sz="quarter" idx="1"/>
          </p:nvPr>
        </p:nvPicPr>
        <p:blipFill>
          <a:blip r:embed="rId2"/>
          <a:stretch>
            <a:fillRect/>
          </a:stretch>
        </p:blipFill>
        <p:spPr>
          <a:xfrm>
            <a:off x="1428729" y="183104"/>
            <a:ext cx="5854548" cy="6290721"/>
          </a:xfrm>
        </p:spPr>
      </p:pic>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pic>
        <p:nvPicPr>
          <p:cNvPr id="4" name="Content Placeholder 3" descr="image023.jpg"/>
          <p:cNvPicPr>
            <a:picLocks noGrp="1" noChangeAspect="1"/>
          </p:cNvPicPr>
          <p:nvPr>
            <p:ph sz="quarter" idx="1"/>
          </p:nvPr>
        </p:nvPicPr>
        <p:blipFill>
          <a:blip r:embed="rId2"/>
          <a:stretch>
            <a:fillRect/>
          </a:stretch>
        </p:blipFill>
        <p:spPr>
          <a:xfrm>
            <a:off x="571472" y="0"/>
            <a:ext cx="7715304" cy="6909144"/>
          </a:xfr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sz="quarter" idx="1"/>
          </p:nvPr>
        </p:nvSpPr>
        <p:spPr>
          <a:xfrm>
            <a:off x="457200" y="714356"/>
            <a:ext cx="7758138" cy="5759596"/>
          </a:xfrm>
        </p:spPr>
        <p:txBody>
          <a:bodyPr/>
          <a:lstStyle/>
          <a:p>
            <a:r>
              <a:rPr lang="fa-IR" sz="3200" dirty="0" smtClean="0">
                <a:solidFill>
                  <a:srgbClr val="FF0000"/>
                </a:solidFill>
              </a:rPr>
              <a:t>کاربردها:</a:t>
            </a:r>
          </a:p>
          <a:p>
            <a:endParaRPr lang="fa-IR" dirty="0" smtClean="0">
              <a:solidFill>
                <a:srgbClr val="FF0000"/>
              </a:solidFill>
            </a:endParaRPr>
          </a:p>
          <a:p>
            <a:pPr>
              <a:buFont typeface="Wingdings" pitchFamily="2" charset="2"/>
              <a:buChar char="ü"/>
            </a:pPr>
            <a:r>
              <a:rPr lang="fa-IR" dirty="0" smtClean="0">
                <a:cs typeface="2  Nazanin" panose="00000400000000000000" pitchFamily="2" charset="-78"/>
              </a:rPr>
              <a:t>اندازه گیری میزان آنتی بادی ها</a:t>
            </a:r>
          </a:p>
          <a:p>
            <a:pPr>
              <a:buFont typeface="Wingdings" pitchFamily="2" charset="2"/>
              <a:buChar char="ü"/>
            </a:pPr>
            <a:endParaRPr lang="fa-IR" dirty="0" smtClean="0">
              <a:cs typeface="2  Nazanin" panose="00000400000000000000" pitchFamily="2" charset="-78"/>
            </a:endParaRPr>
          </a:p>
          <a:p>
            <a:pPr>
              <a:buFont typeface="Wingdings" pitchFamily="2" charset="2"/>
              <a:buChar char="ü"/>
            </a:pPr>
            <a:r>
              <a:rPr lang="fa-IR" dirty="0" smtClean="0">
                <a:cs typeface="2  Nazanin" panose="00000400000000000000" pitchFamily="2" charset="-78"/>
              </a:rPr>
              <a:t>تشخیص ویروسها، باكتری‌ها و انگل‌ها</a:t>
            </a:r>
          </a:p>
          <a:p>
            <a:pPr>
              <a:buFont typeface="Wingdings" pitchFamily="2" charset="2"/>
              <a:buChar char="ü"/>
            </a:pPr>
            <a:endParaRPr lang="fa-IR" dirty="0" smtClean="0">
              <a:cs typeface="2  Nazanin" panose="00000400000000000000" pitchFamily="2" charset="-78"/>
            </a:endParaRPr>
          </a:p>
          <a:p>
            <a:pPr>
              <a:buFont typeface="Wingdings" pitchFamily="2" charset="2"/>
              <a:buChar char="ü"/>
            </a:pPr>
            <a:r>
              <a:rPr lang="fa-IR" dirty="0" smtClean="0">
                <a:cs typeface="2  Nazanin" panose="00000400000000000000" pitchFamily="2" charset="-78"/>
              </a:rPr>
              <a:t>اندازه گیری مقادیر بسیار كم هورمونها و مولكولهای حیاتی در پزشكی بالینی</a:t>
            </a:r>
          </a:p>
          <a:p>
            <a:pPr>
              <a:buFont typeface="Wingdings" pitchFamily="2" charset="2"/>
              <a:buChar char="ü"/>
            </a:pPr>
            <a:endParaRPr lang="fa-IR" dirty="0" smtClean="0">
              <a:cs typeface="2  Nazanin" panose="00000400000000000000" pitchFamily="2" charset="-78"/>
            </a:endParaRPr>
          </a:p>
          <a:p>
            <a:pPr>
              <a:buFont typeface="Wingdings" pitchFamily="2" charset="2"/>
              <a:buChar char="ü"/>
            </a:pPr>
            <a:r>
              <a:rPr lang="fa-IR" dirty="0" smtClean="0">
                <a:cs typeface="2  Nazanin" panose="00000400000000000000" pitchFamily="2" charset="-78"/>
              </a:rPr>
              <a:t>اندازه گیری میزان سیتوکین ها</a:t>
            </a:r>
            <a:endParaRPr lang="fa-IR" dirty="0">
              <a:cs typeface="2  Nazanin" panose="00000400000000000000" pitchFamily="2" charset="-78"/>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dirty="0"/>
          </a:p>
        </p:txBody>
      </p:sp>
      <p:sp>
        <p:nvSpPr>
          <p:cNvPr id="3" name="Content Placeholder 2"/>
          <p:cNvSpPr>
            <a:spLocks noGrp="1"/>
          </p:cNvSpPr>
          <p:nvPr>
            <p:ph sz="quarter" idx="1"/>
          </p:nvPr>
        </p:nvSpPr>
        <p:spPr>
          <a:xfrm>
            <a:off x="457200" y="857232"/>
            <a:ext cx="7615262" cy="5616720"/>
          </a:xfrm>
        </p:spPr>
        <p:txBody>
          <a:bodyPr>
            <a:normAutofit/>
          </a:bodyPr>
          <a:lstStyle/>
          <a:p>
            <a:r>
              <a:rPr lang="fa-IR" sz="3200" dirty="0" smtClean="0">
                <a:solidFill>
                  <a:srgbClr val="FF0000"/>
                </a:solidFill>
                <a:cs typeface="2  Nazanin" panose="00000400000000000000" pitchFamily="2" charset="-78"/>
              </a:rPr>
              <a:t>اساس کار:</a:t>
            </a:r>
          </a:p>
          <a:p>
            <a:endParaRPr lang="fa-IR" dirty="0" smtClean="0">
              <a:solidFill>
                <a:srgbClr val="FF0000"/>
              </a:solidFill>
            </a:endParaRPr>
          </a:p>
          <a:p>
            <a:pPr algn="just">
              <a:buFont typeface="Wingdings" pitchFamily="2" charset="2"/>
              <a:buChar char="Ø"/>
            </a:pPr>
            <a:r>
              <a:rPr lang="fa-IR" dirty="0" smtClean="0">
                <a:cs typeface="2  Nazanin" panose="00000400000000000000" pitchFamily="2" charset="-78"/>
              </a:rPr>
              <a:t>آزمون الایزا براساس واكنش آنتی‌بادی با آنتی‌ژن می‌باشد. در آزمون‌های الایزا یك آنتی‌بادی اختصاصی با یك آنتی‌ژن مشخص واكنش داده و سپس با استفاده از یك آنتی‌بادی اتصال یافته با یك آنزیم بعنوان سیستم نشانگر، آزمون ادامه یافته و درنهایت با افزودن سوبسترای آنزیم و تبدیل سوبسترا به محصول كه یك مادة رنگی می‌باشد آزمون الایزا به پایان می‌رسد طول موج رنگ بدست آمده كه نشانگر حضور یك آنتی‌بادی (و یا آنتی‌ژن) و نیز غلظت آن می‌باشد توسط یك دستگاه اسپكتروفتومتر قرائت شده و ثبت می‌گردد.</a:t>
            </a:r>
            <a:endParaRPr lang="fa-IR" dirty="0">
              <a:cs typeface="2  Nazanin" panose="00000400000000000000" pitchFamily="2" charset="-78"/>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pic>
        <p:nvPicPr>
          <p:cNvPr id="4" name="Content Placeholder 3" descr="AM_ELISA_Supplies_lg.jpg"/>
          <p:cNvPicPr>
            <a:picLocks noGrp="1" noChangeAspect="1"/>
          </p:cNvPicPr>
          <p:nvPr>
            <p:ph sz="quarter" idx="1"/>
          </p:nvPr>
        </p:nvPicPr>
        <p:blipFill>
          <a:blip r:embed="rId2"/>
          <a:stretch>
            <a:fillRect/>
          </a:stretch>
        </p:blipFill>
        <p:spPr>
          <a:xfrm>
            <a:off x="214282" y="714356"/>
            <a:ext cx="8525241" cy="5664609"/>
          </a:xfr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sz="quarter" idx="1"/>
          </p:nvPr>
        </p:nvSpPr>
        <p:spPr>
          <a:xfrm>
            <a:off x="457200" y="714356"/>
            <a:ext cx="7829576" cy="5759596"/>
          </a:xfrm>
        </p:spPr>
        <p:txBody>
          <a:bodyPr/>
          <a:lstStyle/>
          <a:p>
            <a:r>
              <a:rPr lang="fa-IR" sz="3200" dirty="0" smtClean="0">
                <a:solidFill>
                  <a:srgbClr val="FF0000"/>
                </a:solidFill>
                <a:cs typeface="2  Nazanin" panose="00000400000000000000" pitchFamily="2" charset="-78"/>
              </a:rPr>
              <a:t>مزایا:</a:t>
            </a:r>
          </a:p>
          <a:p>
            <a:endParaRPr lang="fa-IR" sz="3200" dirty="0" smtClean="0">
              <a:solidFill>
                <a:srgbClr val="FF0000"/>
              </a:solidFill>
              <a:cs typeface="2  Nazanin" panose="00000400000000000000" pitchFamily="2" charset="-78"/>
            </a:endParaRPr>
          </a:p>
          <a:p>
            <a:pPr>
              <a:buFont typeface="Wingdings" pitchFamily="2" charset="2"/>
              <a:buChar char="ü"/>
            </a:pPr>
            <a:r>
              <a:rPr lang="fa-IR" dirty="0" smtClean="0">
                <a:cs typeface="2  Nazanin" panose="00000400000000000000" pitchFamily="2" charset="-78"/>
              </a:rPr>
              <a:t>حساسیت بالا</a:t>
            </a:r>
          </a:p>
          <a:p>
            <a:pPr>
              <a:buFont typeface="Wingdings" pitchFamily="2" charset="2"/>
              <a:buChar char="ü"/>
            </a:pPr>
            <a:endParaRPr lang="fa-IR" dirty="0" smtClean="0">
              <a:cs typeface="2  Nazanin" panose="00000400000000000000" pitchFamily="2" charset="-78"/>
            </a:endParaRPr>
          </a:p>
          <a:p>
            <a:pPr>
              <a:buFont typeface="Wingdings" pitchFamily="2" charset="2"/>
              <a:buChar char="ü"/>
            </a:pPr>
            <a:r>
              <a:rPr lang="fa-IR" dirty="0" smtClean="0">
                <a:cs typeface="2  Nazanin" panose="00000400000000000000" pitchFamily="2" charset="-78"/>
              </a:rPr>
              <a:t>ویژگی بالا</a:t>
            </a:r>
          </a:p>
          <a:p>
            <a:pPr>
              <a:buFont typeface="Wingdings" pitchFamily="2" charset="2"/>
              <a:buChar char="ü"/>
            </a:pPr>
            <a:endParaRPr lang="fa-IR" dirty="0" smtClean="0">
              <a:cs typeface="2  Nazanin" panose="00000400000000000000" pitchFamily="2" charset="-78"/>
            </a:endParaRPr>
          </a:p>
          <a:p>
            <a:pPr>
              <a:buFont typeface="Wingdings" pitchFamily="2" charset="2"/>
              <a:buChar char="ü"/>
            </a:pPr>
            <a:r>
              <a:rPr lang="fa-IR" dirty="0" smtClean="0">
                <a:cs typeface="2  Nazanin" panose="00000400000000000000" pitchFamily="2" charset="-78"/>
              </a:rPr>
              <a:t>تکرار پذیر</a:t>
            </a:r>
          </a:p>
          <a:p>
            <a:pPr>
              <a:buFont typeface="Wingdings" pitchFamily="2" charset="2"/>
              <a:buChar char="ü"/>
            </a:pPr>
            <a:endParaRPr lang="fa-IR" dirty="0" smtClean="0">
              <a:cs typeface="2  Nazanin" panose="00000400000000000000" pitchFamily="2" charset="-78"/>
            </a:endParaRPr>
          </a:p>
          <a:p>
            <a:pPr>
              <a:buFont typeface="Wingdings" pitchFamily="2" charset="2"/>
              <a:buChar char="ü"/>
            </a:pPr>
            <a:r>
              <a:rPr lang="fa-IR" dirty="0" smtClean="0">
                <a:cs typeface="2  Nazanin" panose="00000400000000000000" pitchFamily="2" charset="-78"/>
              </a:rPr>
              <a:t>ارزان</a:t>
            </a:r>
          </a:p>
          <a:p>
            <a:pPr>
              <a:buFont typeface="Wingdings" pitchFamily="2" charset="2"/>
              <a:buChar char="ü"/>
            </a:pPr>
            <a:endParaRPr lang="fa-IR" dirty="0" smtClean="0">
              <a:cs typeface="2  Nazanin" panose="00000400000000000000" pitchFamily="2" charset="-78"/>
            </a:endParaRPr>
          </a:p>
          <a:p>
            <a:pPr>
              <a:buFont typeface="Wingdings" pitchFamily="2" charset="2"/>
              <a:buChar char="ü"/>
            </a:pPr>
            <a:r>
              <a:rPr lang="fa-IR" dirty="0" smtClean="0">
                <a:cs typeface="2  Nazanin" panose="00000400000000000000" pitchFamily="2" charset="-78"/>
              </a:rPr>
              <a:t>سریع</a:t>
            </a:r>
            <a:endParaRPr lang="fa-IR" dirty="0">
              <a:cs typeface="2  Nazanin" panose="00000400000000000000" pitchFamily="2" charset="-78"/>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sz="quarter" idx="1"/>
          </p:nvPr>
        </p:nvSpPr>
        <p:spPr>
          <a:xfrm>
            <a:off x="500034" y="500042"/>
            <a:ext cx="8186766" cy="4786347"/>
          </a:xfrm>
        </p:spPr>
        <p:txBody>
          <a:bodyPr>
            <a:normAutofit fontScale="92500" lnSpcReduction="10000"/>
          </a:bodyPr>
          <a:lstStyle/>
          <a:p>
            <a:r>
              <a:rPr lang="fa-IR" sz="3200" dirty="0" smtClean="0">
                <a:solidFill>
                  <a:srgbClr val="FF0000"/>
                </a:solidFill>
                <a:cs typeface="2  Nazanin" panose="00000400000000000000" pitchFamily="2" charset="-78"/>
              </a:rPr>
              <a:t>اجزائ الیزا:</a:t>
            </a:r>
          </a:p>
          <a:p>
            <a:endParaRPr lang="fa-IR" sz="2000" dirty="0" smtClean="0">
              <a:cs typeface="2  Nazanin" panose="00000400000000000000" pitchFamily="2" charset="-78"/>
            </a:endParaRPr>
          </a:p>
          <a:p>
            <a:pPr>
              <a:buFont typeface="Wingdings" pitchFamily="2" charset="2"/>
              <a:buChar char="ü"/>
            </a:pPr>
            <a:r>
              <a:rPr lang="fa-IR" dirty="0" smtClean="0">
                <a:cs typeface="2  Nazanin" panose="00000400000000000000" pitchFamily="2" charset="-78"/>
              </a:rPr>
              <a:t>برای انجام آزمايش اليزا نياز به نمونه مورد آزمايش و کيت داريم.</a:t>
            </a:r>
          </a:p>
          <a:p>
            <a:endParaRPr lang="fa-IR" dirty="0" smtClean="0">
              <a:cs typeface="2  Nazanin" panose="00000400000000000000" pitchFamily="2" charset="-78"/>
            </a:endParaRPr>
          </a:p>
          <a:p>
            <a:pPr>
              <a:buFont typeface="Wingdings" pitchFamily="2" charset="2"/>
              <a:buChar char="ü"/>
            </a:pPr>
            <a:r>
              <a:rPr lang="fa-IR" dirty="0" smtClean="0">
                <a:cs typeface="2  Nazanin" panose="00000400000000000000" pitchFamily="2" charset="-78"/>
              </a:rPr>
              <a:t> نمونه ميتواند سرم، بافت، کشت سلول، تخم مرغ، شير، گوشت و غيره باشد.</a:t>
            </a:r>
            <a:endParaRPr lang="en-US" dirty="0" smtClean="0">
              <a:cs typeface="2  Nazanin" panose="00000400000000000000" pitchFamily="2" charset="-78"/>
            </a:endParaRPr>
          </a:p>
          <a:p>
            <a:pPr>
              <a:buNone/>
            </a:pPr>
            <a:r>
              <a:rPr lang="en-US" dirty="0" smtClean="0">
                <a:cs typeface="2  Nazanin" panose="00000400000000000000" pitchFamily="2" charset="-78"/>
              </a:rPr>
              <a:t/>
            </a:r>
            <a:br>
              <a:rPr lang="en-US" dirty="0" smtClean="0">
                <a:cs typeface="2  Nazanin" panose="00000400000000000000" pitchFamily="2" charset="-78"/>
              </a:rPr>
            </a:br>
            <a:r>
              <a:rPr lang="fa-IR" dirty="0" smtClean="0">
                <a:cs typeface="2  Nazanin" panose="00000400000000000000" pitchFamily="2" charset="-78"/>
              </a:rPr>
              <a:t>هر کيت بسته ای است حاوی مواد زير</a:t>
            </a:r>
            <a:r>
              <a:rPr lang="en-US" dirty="0" smtClean="0">
                <a:cs typeface="2  Nazanin" panose="00000400000000000000" pitchFamily="2" charset="-78"/>
              </a:rPr>
              <a:t>: </a:t>
            </a:r>
            <a:br>
              <a:rPr lang="en-US" dirty="0" smtClean="0">
                <a:cs typeface="2  Nazanin" panose="00000400000000000000" pitchFamily="2" charset="-78"/>
              </a:rPr>
            </a:br>
            <a:r>
              <a:rPr lang="fa-IR" dirty="0" smtClean="0">
                <a:cs typeface="2  Nazanin" panose="00000400000000000000" pitchFamily="2" charset="-78"/>
              </a:rPr>
              <a:t>1- پليتهای پوشيده شده با آنتي ژن يا آنتی بادی که جنس اين پليتها از پلی استيرن ميباشد که آنتی ژن غير فعال و يا آنتی بادی در کف آنها چسبانيده شده و يا اصطلاحا</a:t>
            </a:r>
            <a:r>
              <a:rPr lang="en-US" dirty="0" smtClean="0">
                <a:cs typeface="2  Nazanin" panose="00000400000000000000" pitchFamily="2" charset="-78"/>
              </a:rPr>
              <a:t> COAT </a:t>
            </a:r>
            <a:r>
              <a:rPr lang="fa-IR" dirty="0" smtClean="0">
                <a:cs typeface="2  Nazanin" panose="00000400000000000000" pitchFamily="2" charset="-78"/>
              </a:rPr>
              <a:t>شده است. اين پليتها داخل پوششهای آلومينيومی قرار دارند که حاوی مواد رطوبت گير هستند و تا زمانی که پليت را مورد استفاده قرار میدهیم نبايستی از پوشش خارج شود</a:t>
            </a:r>
            <a:r>
              <a:rPr lang="en-US" dirty="0" smtClean="0">
                <a:cs typeface="2  Nazanin" panose="00000400000000000000" pitchFamily="2" charset="-78"/>
              </a:rPr>
              <a:t>. </a:t>
            </a:r>
            <a:r>
              <a:rPr lang="en-US" sz="1600" dirty="0" smtClean="0"/>
              <a:t/>
            </a:r>
            <a:br>
              <a:rPr lang="en-US" sz="1600" dirty="0" smtClean="0"/>
            </a:br>
            <a:r>
              <a:rPr lang="en-US" sz="1600" dirty="0" smtClean="0"/>
              <a:t/>
            </a:r>
            <a:br>
              <a:rPr lang="en-US" sz="1600" dirty="0" smtClean="0"/>
            </a:br>
            <a:endParaRPr lang="fa-IR" sz="1600" dirty="0"/>
          </a:p>
        </p:txBody>
      </p:sp>
      <p:pic>
        <p:nvPicPr>
          <p:cNvPr id="5" name="Picture 4" descr="http://upload.wikimedia.org/wikipedia/commons/thumb/b/ba/Microtiter_plate.JPG/230px-Microtiter_plate.JPG">
            <a:hlinkClick r:id="rId2"/>
          </p:cNvPr>
          <p:cNvPicPr/>
          <p:nvPr/>
        </p:nvPicPr>
        <p:blipFill>
          <a:blip r:embed="rId3"/>
          <a:srcRect/>
          <a:stretch>
            <a:fillRect/>
          </a:stretch>
        </p:blipFill>
        <p:spPr bwMode="auto">
          <a:xfrm>
            <a:off x="179512" y="4827608"/>
            <a:ext cx="3214710" cy="20056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sz="quarter" idx="1"/>
          </p:nvPr>
        </p:nvSpPr>
        <p:spPr>
          <a:xfrm>
            <a:off x="457200" y="642918"/>
            <a:ext cx="7901014" cy="5831034"/>
          </a:xfrm>
        </p:spPr>
        <p:txBody>
          <a:bodyPr/>
          <a:lstStyle/>
          <a:p>
            <a:endParaRPr lang="fa-IR" dirty="0" smtClean="0"/>
          </a:p>
          <a:p>
            <a:endParaRPr lang="fa-IR" dirty="0" smtClean="0"/>
          </a:p>
          <a:p>
            <a:endParaRPr lang="fa-IR" dirty="0"/>
          </a:p>
        </p:txBody>
      </p:sp>
      <p:sp>
        <p:nvSpPr>
          <p:cNvPr id="4" name="Rectangle 3"/>
          <p:cNvSpPr/>
          <p:nvPr/>
        </p:nvSpPr>
        <p:spPr>
          <a:xfrm>
            <a:off x="642910" y="428604"/>
            <a:ext cx="8072494" cy="5078313"/>
          </a:xfrm>
          <a:prstGeom prst="rect">
            <a:avLst/>
          </a:prstGeom>
        </p:spPr>
        <p:txBody>
          <a:bodyPr wrap="square">
            <a:spAutoFit/>
          </a:bodyPr>
          <a:lstStyle/>
          <a:p>
            <a:r>
              <a:rPr lang="fa-IR" sz="2000" dirty="0" smtClean="0">
                <a:cs typeface="2  Nazanin" panose="00000400000000000000" pitchFamily="2" charset="-78"/>
              </a:rPr>
              <a:t>میکروپلیت های الیزا عمدتا شامل ۹۶ میکروول( </a:t>
            </a:r>
            <a:r>
              <a:rPr lang="en-US" sz="2000" dirty="0" err="1" smtClean="0">
                <a:cs typeface="2  Nazanin" panose="00000400000000000000" pitchFamily="2" charset="-78"/>
              </a:rPr>
              <a:t>microwell</a:t>
            </a:r>
            <a:r>
              <a:rPr lang="fa-IR" sz="2000" dirty="0" smtClean="0">
                <a:cs typeface="2  Nazanin" panose="00000400000000000000" pitchFamily="2" charset="-78"/>
              </a:rPr>
              <a:t>) می باشند که می تواند در جنس، </a:t>
            </a:r>
            <a:r>
              <a:rPr lang="fa-IR" sz="2400" dirty="0" smtClean="0">
                <a:cs typeface="2  Nazanin" panose="00000400000000000000" pitchFamily="2" charset="-78"/>
              </a:rPr>
              <a:t>رنگ وخواص</a:t>
            </a:r>
            <a:r>
              <a:rPr lang="fa-IR" sz="2000" dirty="0" smtClean="0">
                <a:cs typeface="2  Nazanin" panose="00000400000000000000" pitchFamily="2" charset="-78"/>
              </a:rPr>
              <a:t> فیزیکو شیمیایی تنوع زیادی داشته باشند برای مثال جنس این میکروپلیت ها </a:t>
            </a:r>
          </a:p>
          <a:p>
            <a:endParaRPr lang="fa-IR" sz="2000" dirty="0" smtClean="0">
              <a:cs typeface="2  Nazanin" panose="00000400000000000000" pitchFamily="2" charset="-78"/>
            </a:endParaRPr>
          </a:p>
          <a:p>
            <a:r>
              <a:rPr lang="fa-IR" sz="2000" dirty="0" smtClean="0">
                <a:cs typeface="2  Nazanin" panose="00000400000000000000" pitchFamily="2" charset="-78"/>
              </a:rPr>
              <a:t>می تواند پلی استیرین -پلی پروپیلن باشند. رنگ پلیتها نیز بسته به روش الیزا میتواند شفاف، سیاه ویا سفید باشد.</a:t>
            </a:r>
          </a:p>
          <a:p>
            <a:endParaRPr lang="fa-IR" sz="2000" dirty="0" smtClean="0">
              <a:cs typeface="2  Nazanin" panose="00000400000000000000" pitchFamily="2" charset="-78"/>
            </a:endParaRPr>
          </a:p>
          <a:p>
            <a:r>
              <a:rPr lang="fa-IR" sz="2000" dirty="0" smtClean="0">
                <a:cs typeface="2  Nazanin" panose="00000400000000000000" pitchFamily="2" charset="-78"/>
              </a:rPr>
              <a:t> از خواص فیزیکوشیمیایی این میکروپلیتها می توان به ظرفیت اتصال آنها اشاره کرد .</a:t>
            </a:r>
          </a:p>
          <a:p>
            <a:endParaRPr lang="fa-IR" sz="2000" dirty="0" smtClean="0">
              <a:cs typeface="2  Nazanin" panose="00000400000000000000" pitchFamily="2" charset="-78"/>
            </a:endParaRPr>
          </a:p>
          <a:p>
            <a:r>
              <a:rPr lang="fa-IR" sz="2000" dirty="0" smtClean="0">
                <a:cs typeface="2  Nazanin" panose="00000400000000000000" pitchFamily="2" charset="-78"/>
              </a:rPr>
              <a:t>از دیگر خواص فیزیکوشیمیایی میکروپلیت های می توان به شکل ظاهری این میکروول ها اشاره کرد </a:t>
            </a:r>
          </a:p>
          <a:p>
            <a:endParaRPr lang="fa-IR" sz="2000" dirty="0" smtClean="0">
              <a:cs typeface="2  Nazanin" panose="00000400000000000000" pitchFamily="2" charset="-78"/>
            </a:endParaRPr>
          </a:p>
          <a:p>
            <a:r>
              <a:rPr lang="fa-IR" sz="2000" dirty="0" smtClean="0">
                <a:cs typeface="2  Nazanin" panose="00000400000000000000" pitchFamily="2" charset="-78"/>
              </a:rPr>
              <a:t>که می توانند ته صاف(</a:t>
            </a:r>
            <a:r>
              <a:rPr lang="en-US" sz="2000" dirty="0" err="1" smtClean="0">
                <a:cs typeface="2  Nazanin" panose="00000400000000000000" pitchFamily="2" charset="-78"/>
              </a:rPr>
              <a:t>flatbuttom</a:t>
            </a:r>
            <a:r>
              <a:rPr lang="fa-IR" sz="2000" dirty="0" smtClean="0">
                <a:cs typeface="2  Nazanin" panose="00000400000000000000" pitchFamily="2" charset="-78"/>
              </a:rPr>
              <a:t>)، ته گرد (</a:t>
            </a:r>
            <a:r>
              <a:rPr lang="en-US" sz="2000" dirty="0" smtClean="0">
                <a:cs typeface="2  Nazanin" panose="00000400000000000000" pitchFamily="2" charset="-78"/>
              </a:rPr>
              <a:t> round </a:t>
            </a:r>
            <a:r>
              <a:rPr lang="en-US" sz="2000" dirty="0" err="1" smtClean="0">
                <a:cs typeface="2  Nazanin" panose="00000400000000000000" pitchFamily="2" charset="-78"/>
              </a:rPr>
              <a:t>buttom</a:t>
            </a:r>
            <a:r>
              <a:rPr lang="fa-IR" sz="2000" dirty="0" smtClean="0">
                <a:cs typeface="2  Nazanin" panose="00000400000000000000" pitchFamily="2" charset="-78"/>
              </a:rPr>
              <a:t>) و </a:t>
            </a:r>
            <a:r>
              <a:rPr lang="en-US" sz="2000" dirty="0" smtClean="0">
                <a:cs typeface="2  Nazanin" panose="00000400000000000000" pitchFamily="2" charset="-78"/>
              </a:rPr>
              <a:t>v</a:t>
            </a:r>
            <a:r>
              <a:rPr lang="fa-IR" sz="2000" dirty="0" smtClean="0">
                <a:cs typeface="2  Nazanin" panose="00000400000000000000" pitchFamily="2" charset="-78"/>
              </a:rPr>
              <a:t> شکل (</a:t>
            </a:r>
            <a:r>
              <a:rPr lang="en-US" sz="2000" dirty="0" smtClean="0">
                <a:cs typeface="2  Nazanin" panose="00000400000000000000" pitchFamily="2" charset="-78"/>
              </a:rPr>
              <a:t>V-shaped</a:t>
            </a:r>
            <a:r>
              <a:rPr lang="fa-IR" sz="2000" dirty="0" smtClean="0">
                <a:cs typeface="2  Nazanin" panose="00000400000000000000" pitchFamily="2" charset="-78"/>
              </a:rPr>
              <a:t>) باشند.</a:t>
            </a:r>
          </a:p>
          <a:p>
            <a:r>
              <a:rPr lang="fa-IR" sz="2000" dirty="0" smtClean="0">
                <a:cs typeface="2  Nazanin" panose="00000400000000000000" pitchFamily="2" charset="-78"/>
              </a:rPr>
              <a:t> </a:t>
            </a:r>
          </a:p>
          <a:p>
            <a:r>
              <a:rPr lang="fa-IR" sz="2000" dirty="0" smtClean="0">
                <a:cs typeface="2  Nazanin" panose="00000400000000000000" pitchFamily="2" charset="-78"/>
              </a:rPr>
              <a:t>چنین پلیتهایی به پلیتهای خام ( </a:t>
            </a:r>
            <a:r>
              <a:rPr lang="en-US" sz="2000" dirty="0" smtClean="0">
                <a:cs typeface="2  Nazanin" panose="00000400000000000000" pitchFamily="2" charset="-78"/>
              </a:rPr>
              <a:t>uncoated</a:t>
            </a:r>
            <a:r>
              <a:rPr lang="fa-IR" sz="2000" dirty="0" smtClean="0">
                <a:cs typeface="2  Nazanin" panose="00000400000000000000" pitchFamily="2" charset="-78"/>
              </a:rPr>
              <a:t>) معروف هستند.</a:t>
            </a:r>
          </a:p>
          <a:p>
            <a:endParaRPr lang="fa-IR" sz="2000" dirty="0" smtClean="0"/>
          </a:p>
          <a:p>
            <a:endParaRPr lang="fa-IR" sz="2000" dirty="0" smtClean="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611</TotalTime>
  <Words>718</Words>
  <Application>Microsoft Office PowerPoint</Application>
  <PresentationFormat>On-screen Show (4:3)</PresentationFormat>
  <Paragraphs>121</Paragraphs>
  <Slides>33</Slides>
  <Notes>2</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33</vt:i4>
      </vt:variant>
    </vt:vector>
  </HeadingPairs>
  <TitlesOfParts>
    <vt:vector size="42" baseType="lpstr">
      <vt:lpstr>2  Nazanin</vt:lpstr>
      <vt:lpstr>Arial</vt:lpstr>
      <vt:lpstr>Calibri</vt:lpstr>
      <vt:lpstr>Century Schoolbook</vt:lpstr>
      <vt:lpstr>Times New Roman</vt:lpstr>
      <vt:lpstr>Wingdings</vt:lpstr>
      <vt:lpstr>Wingdings 2</vt:lpstr>
      <vt:lpstr>Wingdings 3</vt:lpstr>
      <vt:lpstr>Oriel</vt:lpstr>
      <vt:lpstr>  Enzyme-linked immunosorbent assay                                 (ELISA)   </vt:lpstr>
      <vt:lpstr>elisa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Indirect ELISA</vt:lpstr>
      <vt:lpstr>PowerPoint Presentation</vt:lpstr>
      <vt:lpstr>Sandwich ELISA</vt:lpstr>
      <vt:lpstr>SANDWICH ELISA</vt:lpstr>
      <vt:lpstr>PowerPoint Presentation</vt:lpstr>
      <vt:lpstr>Competitive ELISA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Enzyme-linked immunosorbent assay (ELISA)</dc:title>
  <dc:creator>delltop</dc:creator>
  <cp:lastModifiedBy>AMOZESH</cp:lastModifiedBy>
  <cp:revision>75</cp:revision>
  <dcterms:created xsi:type="dcterms:W3CDTF">2012-12-17T18:10:57Z</dcterms:created>
  <dcterms:modified xsi:type="dcterms:W3CDTF">2021-12-12T05:20:29Z</dcterms:modified>
</cp:coreProperties>
</file>